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5"/>
  </p:notesMasterIdLst>
  <p:handoutMasterIdLst>
    <p:handoutMasterId r:id="rId76"/>
  </p:handoutMasterIdLst>
  <p:sldIdLst>
    <p:sldId id="256" r:id="rId2"/>
    <p:sldId id="350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  <p:sldId id="379" r:id="rId27"/>
    <p:sldId id="300" r:id="rId28"/>
    <p:sldId id="290" r:id="rId29"/>
    <p:sldId id="293" r:id="rId30"/>
    <p:sldId id="305" r:id="rId31"/>
    <p:sldId id="331" r:id="rId32"/>
    <p:sldId id="330" r:id="rId33"/>
    <p:sldId id="294" r:id="rId34"/>
    <p:sldId id="302" r:id="rId35"/>
    <p:sldId id="304" r:id="rId36"/>
    <p:sldId id="307" r:id="rId37"/>
    <p:sldId id="308" r:id="rId38"/>
    <p:sldId id="324" r:id="rId39"/>
    <p:sldId id="326" r:id="rId40"/>
    <p:sldId id="309" r:id="rId41"/>
    <p:sldId id="327" r:id="rId42"/>
    <p:sldId id="310" r:id="rId43"/>
    <p:sldId id="312" r:id="rId44"/>
    <p:sldId id="314" r:id="rId45"/>
    <p:sldId id="291" r:id="rId46"/>
    <p:sldId id="394" r:id="rId47"/>
    <p:sldId id="332" r:id="rId48"/>
    <p:sldId id="333" r:id="rId49"/>
    <p:sldId id="334" r:id="rId50"/>
    <p:sldId id="385" r:id="rId51"/>
    <p:sldId id="386" r:id="rId52"/>
    <p:sldId id="387" r:id="rId53"/>
    <p:sldId id="388" r:id="rId54"/>
    <p:sldId id="389" r:id="rId55"/>
    <p:sldId id="390" r:id="rId56"/>
    <p:sldId id="391" r:id="rId57"/>
    <p:sldId id="392" r:id="rId58"/>
    <p:sldId id="393" r:id="rId59"/>
    <p:sldId id="396" r:id="rId60"/>
    <p:sldId id="397" r:id="rId61"/>
    <p:sldId id="336" r:id="rId62"/>
    <p:sldId id="339" r:id="rId63"/>
    <p:sldId id="320" r:id="rId64"/>
    <p:sldId id="321" r:id="rId65"/>
    <p:sldId id="322" r:id="rId66"/>
    <p:sldId id="323" r:id="rId67"/>
    <p:sldId id="337" r:id="rId68"/>
    <p:sldId id="380" r:id="rId69"/>
    <p:sldId id="381" r:id="rId70"/>
    <p:sldId id="382" r:id="rId71"/>
    <p:sldId id="383" r:id="rId72"/>
    <p:sldId id="384" r:id="rId73"/>
    <p:sldId id="319" r:id="rId74"/>
  </p:sldIdLst>
  <p:sldSz cx="9144000" cy="6858000" type="screen4x3"/>
  <p:notesSz cx="6858000" cy="9144000"/>
  <p:custDataLst>
    <p:tags r:id="rId7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F11FF"/>
    <a:srgbClr val="FF0000"/>
    <a:srgbClr val="FFFF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BF052-B8DE-2A43-9C98-FA8A87AAFBAB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F36BE-7ED0-044F-B509-142010F5E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786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A160E-B2BF-6B4C-9E09-3B03712BE09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87683-230F-E541-B37C-CC666A5CD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776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3592AF-6414-420E-A3CF-9374E62961B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911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EE676-77FE-419D-AD10-68DD2FEA2E44}" type="slidenum">
              <a:rPr lang="en-GB" smtClean="0"/>
              <a:pPr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5496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F4F3C-B2CC-487F-9A6B-528E43B21657}" type="slidenum">
              <a:rPr lang="en-GB" smtClean="0"/>
              <a:pPr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940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4961-B07F-4647-95E0-F42C36FEB2DD}" type="slidenum">
              <a:rPr lang="en-GB" smtClean="0"/>
              <a:pPr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161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3E7E8-CE79-453F-89FC-5210BFBD5FA9}" type="slidenum">
              <a:rPr lang="en-GB" smtClean="0">
                <a:solidFill>
                  <a:prstClr val="black"/>
                </a:solidFill>
                <a:latin typeface="Calibri"/>
              </a:rPr>
              <a:pPr/>
              <a:t>57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3592AF-6414-420E-A3CF-9374E62961B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91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3592AF-6414-420E-A3CF-9374E62961B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91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3592AF-6414-420E-A3CF-9374E62961B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91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3592AF-6414-420E-A3CF-9374E62961B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91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3592AF-6414-420E-A3CF-9374E62961B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91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3592AF-6414-420E-A3CF-9374E62961B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91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3592AF-6414-420E-A3CF-9374E62961B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91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D491B-B94C-4EF1-B529-63DFAE70E622}" type="slidenum">
              <a:rPr lang="en-GB" smtClean="0"/>
              <a:pPr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949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60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The Yorkshire Colorectal Clinic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DD8A6-5AD1-B041-9DCA-5AE967A95F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82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The Yorkshire Colorectal Clinic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40F48-7D64-144F-8FBC-716323A2FD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64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The Yorkshire Colorectal Clinic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A6C57-F3D3-894C-B946-89E52375C2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89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The Yorkshire Colorectal Clinic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6E6FA-1D4A-C540-B6E3-BACA7E36C4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23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The Yorkshire Colorectal Clinic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194A5-A160-664D-A905-FD792BBA9A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468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The Yorkshire Colorectal Clinic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ED04C-05A4-E641-8DA9-C61BE5C469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765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The Yorkshire Colorectal Clinic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32734-8F91-D440-BC06-5A3CBB87B8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627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The Yorkshire Colorectal Clinic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112F2-6969-FA4B-BDF0-8894972187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223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The Yorkshire Colorectal Clinic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17555-50F5-F843-9192-9AC6DB0243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924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The Yorkshire Colorectal Clinic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FF104-232F-A243-BBD5-3B23B3030C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96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2CB8919E-581E-F747-9FD3-6B0F970FFB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 flipH="1">
            <a:off x="5364088" y="6165304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Yorkshire Colorectal Clinic</a:t>
            </a:r>
            <a:endParaRPr lang="en-US" sz="2000" i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/>
          <a:ea typeface="+mn-ea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rgbClr val="000000"/>
                </a:solidFill>
                <a:latin typeface="Arial" charset="0"/>
                <a:cs typeface="+mj-cs"/>
              </a:rPr>
              <a:t>Everything there is to know about colorectal disease and hernia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068638"/>
            <a:ext cx="6400800" cy="2808287"/>
          </a:xfrm>
        </p:spPr>
        <p:txBody>
          <a:bodyPr/>
          <a:lstStyle/>
          <a:p>
            <a:pPr eaLnBrk="1" hangingPunct="1">
              <a:defRPr/>
            </a:pPr>
            <a:endParaRPr lang="en-GB" sz="2800" dirty="0" smtClean="0">
              <a:latin typeface="Arial" charset="0"/>
              <a:cs typeface="+mn-cs"/>
            </a:endParaRPr>
          </a:p>
          <a:p>
            <a:pPr eaLnBrk="1" hangingPunct="1">
              <a:defRPr/>
            </a:pPr>
            <a:endParaRPr lang="en-GB" sz="2800" dirty="0" smtClean="0">
              <a:latin typeface="Arial" charset="0"/>
              <a:cs typeface="+mn-cs"/>
            </a:endParaRPr>
          </a:p>
          <a:p>
            <a:pPr eaLnBrk="1" hangingPunct="1">
              <a:defRPr/>
            </a:pPr>
            <a:r>
              <a:rPr lang="en-GB" sz="2800" dirty="0" smtClean="0">
                <a:latin typeface="Arial" charset="0"/>
                <a:cs typeface="+mn-cs"/>
              </a:rPr>
              <a:t>Sushil Maslekar and Ian </a:t>
            </a:r>
            <a:r>
              <a:rPr lang="en-GB" sz="2800" dirty="0" err="1" smtClean="0">
                <a:latin typeface="Arial" charset="0"/>
                <a:cs typeface="+mn-cs"/>
              </a:rPr>
              <a:t>Botterill</a:t>
            </a:r>
            <a:endParaRPr lang="en-GB" sz="2800" dirty="0" smtClean="0">
              <a:latin typeface="Arial" charset="0"/>
              <a:cs typeface="+mn-cs"/>
            </a:endParaRPr>
          </a:p>
          <a:p>
            <a:pPr eaLnBrk="1" hangingPunct="1">
              <a:defRPr/>
            </a:pPr>
            <a:r>
              <a:rPr lang="en-GB" sz="2800" dirty="0" smtClean="0">
                <a:latin typeface="Arial" charset="0"/>
                <a:cs typeface="+mn-cs"/>
              </a:rPr>
              <a:t>Spire Leeds Hospital, Leeds</a:t>
            </a:r>
          </a:p>
          <a:p>
            <a:pPr eaLnBrk="1" hangingPunct="1">
              <a:defRPr/>
            </a:pPr>
            <a:r>
              <a:rPr lang="en-GB" sz="2800" dirty="0" smtClean="0">
                <a:latin typeface="Arial" charset="0"/>
                <a:cs typeface="+mn-cs"/>
              </a:rPr>
              <a:t>St James’s University Hospital, Leeds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Bowel cancer screening (for population)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Bowel scope </a:t>
            </a:r>
            <a:r>
              <a:rPr lang="en-GB" dirty="0" err="1" smtClean="0"/>
              <a:t>ie</a:t>
            </a:r>
            <a:r>
              <a:rPr lang="en-GB" dirty="0" smtClean="0"/>
              <a:t> one off flexible sigmoidoscopy					- ~ 55yrs</a:t>
            </a:r>
          </a:p>
          <a:p>
            <a:endParaRPr lang="en-GB" dirty="0"/>
          </a:p>
          <a:p>
            <a:r>
              <a:rPr lang="en-GB" dirty="0" smtClean="0"/>
              <a:t>Faecal occult blood testing								- 60-69 (age extension, now &gt; 75 </a:t>
            </a:r>
            <a:r>
              <a:rPr lang="en-GB" dirty="0" err="1" smtClean="0"/>
              <a:t>yrs</a:t>
            </a:r>
            <a:r>
              <a:rPr lang="en-GB" dirty="0" smtClean="0"/>
              <a:t>)						- standard exclusions: certain foods, iron tabs, red wine </a:t>
            </a:r>
            <a:r>
              <a:rPr lang="en-GB" dirty="0" err="1" smtClean="0"/>
              <a:t>etc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Screening if positive &gt; colonoscopy or CT colon</a:t>
            </a:r>
          </a:p>
          <a:p>
            <a:endParaRPr lang="en-GB" dirty="0"/>
          </a:p>
          <a:p>
            <a:r>
              <a:rPr lang="en-GB" dirty="0" smtClean="0"/>
              <a:t>No role for CEA testing ‘the undiagnosed case’ in primary care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Yorkshire Colorectal Clinic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57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en-GB" dirty="0" smtClean="0"/>
              <a:t>Pros &amp; cons of screening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Pros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-earlier stage cancers			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	-fewer acute presentations</a:t>
            </a:r>
          </a:p>
          <a:p>
            <a:pPr marL="0" indent="0">
              <a:buNone/>
            </a:pPr>
            <a:r>
              <a:rPr lang="en-GB" dirty="0" smtClean="0"/>
              <a:t>Cons									-patients may take false reassurance from negative tests			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-uptake falls off in second round of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screening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746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IBD &amp; other forms of colitis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Basic workup for suspected IBD		</a:t>
            </a:r>
            <a:endParaRPr lang="en-GB" dirty="0"/>
          </a:p>
          <a:p>
            <a:pPr lvl="1"/>
            <a:r>
              <a:rPr lang="en-GB" dirty="0" smtClean="0"/>
              <a:t>-bloods: CRP, </a:t>
            </a:r>
            <a:r>
              <a:rPr lang="en-GB" dirty="0" err="1" smtClean="0"/>
              <a:t>tTG</a:t>
            </a:r>
            <a:r>
              <a:rPr lang="en-GB" dirty="0" smtClean="0"/>
              <a:t>, LFT, FBC &amp; stool culture	</a:t>
            </a:r>
          </a:p>
          <a:p>
            <a:r>
              <a:rPr lang="en-GB" dirty="0" smtClean="0"/>
              <a:t>Faecal calprotectin					</a:t>
            </a:r>
            <a:endParaRPr lang="en-GB" dirty="0"/>
          </a:p>
          <a:p>
            <a:pPr lvl="1"/>
            <a:r>
              <a:rPr lang="en-GB" dirty="0" smtClean="0"/>
              <a:t>-valuable for loose stool / bloating (with no blood, weight loss, 	</a:t>
            </a:r>
            <a:r>
              <a:rPr lang="en-GB" dirty="0" err="1" smtClean="0"/>
              <a:t>Hx</a:t>
            </a:r>
            <a:r>
              <a:rPr lang="en-GB" dirty="0" smtClean="0"/>
              <a:t> of cancer </a:t>
            </a:r>
            <a:r>
              <a:rPr lang="en-GB" dirty="0" err="1" smtClean="0"/>
              <a:t>etc</a:t>
            </a:r>
            <a:r>
              <a:rPr lang="en-GB" dirty="0" smtClean="0"/>
              <a:t>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33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Colonoscopy: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603333"/>
            <a:ext cx="7873391" cy="4360689"/>
          </a:xfrm>
        </p:spPr>
        <p:txBody>
          <a:bodyPr>
            <a:noAutofit/>
          </a:bodyPr>
          <a:lstStyle/>
          <a:p>
            <a:r>
              <a:rPr lang="en-GB" sz="2400" dirty="0" smtClean="0"/>
              <a:t>Indications								-iron </a:t>
            </a:r>
            <a:r>
              <a:rPr lang="en-GB" sz="2400" dirty="0" err="1" smtClean="0"/>
              <a:t>def</a:t>
            </a:r>
            <a:r>
              <a:rPr lang="en-GB" sz="2400" dirty="0" smtClean="0"/>
              <a:t> anaemia						-loose stool +/- blood					</a:t>
            </a:r>
            <a:r>
              <a:rPr lang="en-GB" sz="2400" dirty="0"/>
              <a:t>	</a:t>
            </a:r>
            <a:r>
              <a:rPr lang="en-GB" sz="2400" dirty="0" smtClean="0"/>
              <a:t>-IBD surveillance						-abnormal CT colon						-family </a:t>
            </a:r>
            <a:r>
              <a:rPr lang="en-GB" sz="2400" dirty="0" err="1" smtClean="0"/>
              <a:t>Hx</a:t>
            </a:r>
            <a:r>
              <a:rPr lang="en-GB" sz="2400" dirty="0" smtClean="0"/>
              <a:t> of CRC</a:t>
            </a:r>
            <a:endParaRPr lang="en-GB" sz="2400" dirty="0"/>
          </a:p>
          <a:p>
            <a:r>
              <a:rPr lang="en-GB" sz="2400" dirty="0" smtClean="0"/>
              <a:t>Sedation or Entonox</a:t>
            </a:r>
          </a:p>
          <a:p>
            <a:endParaRPr lang="en-GB" sz="2400" dirty="0"/>
          </a:p>
          <a:p>
            <a:r>
              <a:rPr lang="en-GB" sz="2400" dirty="0" smtClean="0"/>
              <a:t>Risk of perforation: 1/1000 for a diagnostic procedure</a:t>
            </a:r>
          </a:p>
          <a:p>
            <a:endParaRPr lang="en-GB" sz="2400" dirty="0"/>
          </a:p>
          <a:p>
            <a:r>
              <a:rPr lang="en-GB" sz="2400" dirty="0" smtClean="0"/>
              <a:t>Risk of perforation increases with size of polypectomy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4961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Flexible sigmoidoscopy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Indication: 						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	-BRRB							-constipation					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	-incontinence </a:t>
            </a:r>
            <a:endParaRPr lang="en-GB" dirty="0"/>
          </a:p>
          <a:p>
            <a:r>
              <a:rPr lang="en-GB" dirty="0" smtClean="0"/>
              <a:t>Safer</a:t>
            </a:r>
            <a:endParaRPr lang="en-GB" dirty="0"/>
          </a:p>
          <a:p>
            <a:r>
              <a:rPr lang="en-GB" dirty="0" smtClean="0"/>
              <a:t>Typically no sedation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85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CT colon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Best for cancers &amp; polyps &gt; 0.5-1cm</a:t>
            </a:r>
          </a:p>
          <a:p>
            <a:endParaRPr lang="en-GB" dirty="0" smtClean="0"/>
          </a:p>
          <a:p>
            <a:r>
              <a:rPr lang="en-GB" dirty="0" smtClean="0"/>
              <a:t>Good test, less invasive than colonoscopy, lacks ability to biopsy</a:t>
            </a:r>
          </a:p>
          <a:p>
            <a:endParaRPr lang="en-GB" dirty="0" smtClean="0"/>
          </a:p>
          <a:p>
            <a:r>
              <a:rPr lang="en-GB" dirty="0" smtClean="0"/>
              <a:t>Prep can still be daunting for frail patients</a:t>
            </a:r>
          </a:p>
          <a:p>
            <a:endParaRPr lang="en-GB" dirty="0"/>
          </a:p>
          <a:p>
            <a:r>
              <a:rPr lang="en-GB" dirty="0" smtClean="0"/>
              <a:t>Indications:								frail, failed colonoscopy, established left colon cancer (as part of staging) </a:t>
            </a:r>
          </a:p>
          <a:p>
            <a:endParaRPr lang="en-GB" dirty="0"/>
          </a:p>
          <a:p>
            <a:r>
              <a:rPr lang="en-GB" dirty="0" smtClean="0"/>
              <a:t>Can miss:								smaller polyps, distal disease, disease in presence of severe diverticulosis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73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Drugs for acute UC in primary care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Exclude infective gastroenteritis							-stool culture</a:t>
            </a:r>
          </a:p>
          <a:p>
            <a:endParaRPr lang="en-GB" dirty="0"/>
          </a:p>
          <a:p>
            <a:r>
              <a:rPr lang="en-GB" dirty="0" smtClean="0"/>
              <a:t>Acute flare:										-prednisolone 40mg/d, decreasing by 5mg/week				-concomitant </a:t>
            </a:r>
            <a:r>
              <a:rPr lang="en-GB" dirty="0" err="1" smtClean="0"/>
              <a:t>Calceos</a:t>
            </a:r>
            <a:r>
              <a:rPr lang="en-GB" dirty="0" smtClean="0"/>
              <a:t> / </a:t>
            </a:r>
            <a:r>
              <a:rPr lang="en-GB" dirty="0" err="1" smtClean="0"/>
              <a:t>Calcichew</a:t>
            </a:r>
            <a:r>
              <a:rPr lang="en-GB" dirty="0" smtClean="0"/>
              <a:t> D3 forte					-maximal dose of </a:t>
            </a:r>
            <a:r>
              <a:rPr lang="en-GB" dirty="0" err="1" smtClean="0"/>
              <a:t>mesalazine</a:t>
            </a:r>
            <a:r>
              <a:rPr lang="en-GB" dirty="0" smtClean="0"/>
              <a:t> 4.8g/d</a:t>
            </a:r>
          </a:p>
          <a:p>
            <a:endParaRPr lang="en-GB" dirty="0"/>
          </a:p>
          <a:p>
            <a:r>
              <a:rPr lang="en-GB" dirty="0" smtClean="0"/>
              <a:t>IBD helpline available for early phone call returned by nurse specialist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Yorkshire Colorectal Clinic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40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Proctitis</a:t>
            </a:r>
            <a:r>
              <a:rPr lang="en-GB" dirty="0" smtClean="0"/>
              <a:t> (UC or CD)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Acute flare &gt; hard to retain enemas</a:t>
            </a:r>
          </a:p>
          <a:p>
            <a:endParaRPr lang="en-GB" dirty="0"/>
          </a:p>
          <a:p>
            <a:r>
              <a:rPr lang="en-GB" dirty="0" smtClean="0"/>
              <a:t>Options											-</a:t>
            </a:r>
            <a:r>
              <a:rPr lang="en-GB" dirty="0" err="1" smtClean="0"/>
              <a:t>predsol</a:t>
            </a:r>
            <a:r>
              <a:rPr lang="en-GB" dirty="0" smtClean="0"/>
              <a:t> suppositories (availability inconsistent)				-oral steroids									-</a:t>
            </a:r>
            <a:r>
              <a:rPr lang="en-GB" dirty="0" err="1" smtClean="0"/>
              <a:t>salofalk</a:t>
            </a:r>
            <a:r>
              <a:rPr lang="en-GB" dirty="0" smtClean="0"/>
              <a:t> enemas (easier to retain)						-</a:t>
            </a:r>
            <a:r>
              <a:rPr lang="en-GB" dirty="0" err="1" smtClean="0"/>
              <a:t>mesalazine</a:t>
            </a:r>
            <a:r>
              <a:rPr lang="en-GB" dirty="0" smtClean="0"/>
              <a:t> suppositories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Yorkshire Colorectal Clinic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47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IBS &amp; other bowel diseases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IBS commonplace</a:t>
            </a:r>
          </a:p>
          <a:p>
            <a:pPr marL="0" indent="0">
              <a:buNone/>
            </a:pPr>
            <a:r>
              <a:rPr lang="en-GB" dirty="0" smtClean="0"/>
              <a:t>Therefore other diseases </a:t>
            </a:r>
            <a:r>
              <a:rPr lang="en-GB" dirty="0" err="1" smtClean="0"/>
              <a:t>eg</a:t>
            </a:r>
            <a:r>
              <a:rPr lang="en-GB" dirty="0" smtClean="0"/>
              <a:t> IBD, </a:t>
            </a:r>
            <a:r>
              <a:rPr lang="en-GB" dirty="0" err="1" smtClean="0"/>
              <a:t>etc</a:t>
            </a:r>
            <a:r>
              <a:rPr lang="en-GB" dirty="0" smtClean="0"/>
              <a:t> may coexist with IBS</a:t>
            </a:r>
          </a:p>
          <a:p>
            <a:pPr marL="0" indent="0">
              <a:buNone/>
            </a:pPr>
            <a:r>
              <a:rPr lang="en-GB" dirty="0" err="1" smtClean="0"/>
              <a:t>Eg</a:t>
            </a:r>
            <a:r>
              <a:rPr lang="en-GB" dirty="0" smtClean="0"/>
              <a:t> known IBD with normal CRP, normal calprotectin/colonoscopy, no blood or mucous, but with loose stool / bloating may well have co-existent IBS</a:t>
            </a:r>
          </a:p>
          <a:p>
            <a:pPr marL="0" indent="0">
              <a:buNone/>
            </a:pPr>
            <a:r>
              <a:rPr lang="en-GB" dirty="0" smtClean="0"/>
              <a:t>Treatment: exclude active IBD, reassure, treat IBS in own right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0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Drugs for maintenance of UC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Mesalazine</a:t>
            </a:r>
            <a:r>
              <a:rPr lang="en-GB" dirty="0" smtClean="0"/>
              <a:t> 2.4g/d</a:t>
            </a:r>
          </a:p>
          <a:p>
            <a:endParaRPr lang="en-GB" dirty="0"/>
          </a:p>
          <a:p>
            <a:r>
              <a:rPr lang="en-GB" dirty="0" smtClean="0"/>
              <a:t>Azathioprine								-weight / TPMT level dependent, typically 2.5 x </a:t>
            </a:r>
            <a:r>
              <a:rPr lang="en-GB" dirty="0" err="1" smtClean="0"/>
              <a:t>wt</a:t>
            </a:r>
            <a:r>
              <a:rPr lang="en-GB" dirty="0" smtClean="0"/>
              <a:t> (kg)		-reduced TPMT &gt; dose at 1-1.25 x </a:t>
            </a:r>
            <a:r>
              <a:rPr lang="en-GB" dirty="0" err="1" smtClean="0"/>
              <a:t>wt</a:t>
            </a:r>
            <a:r>
              <a:rPr lang="en-GB" dirty="0" smtClean="0"/>
              <a:t> (kg)</a:t>
            </a:r>
          </a:p>
          <a:p>
            <a:endParaRPr lang="en-GB" dirty="0"/>
          </a:p>
          <a:p>
            <a:r>
              <a:rPr lang="en-GB" dirty="0" smtClean="0"/>
              <a:t>6 </a:t>
            </a:r>
            <a:r>
              <a:rPr lang="en-GB" dirty="0" err="1" smtClean="0"/>
              <a:t>mercaptopurine</a:t>
            </a:r>
            <a:r>
              <a:rPr lang="en-GB" dirty="0" smtClean="0"/>
              <a:t>									-dose at ~1-1.25 x </a:t>
            </a:r>
            <a:r>
              <a:rPr lang="en-GB" dirty="0" err="1" smtClean="0"/>
              <a:t>wt</a:t>
            </a:r>
            <a:r>
              <a:rPr lang="en-GB" dirty="0" smtClean="0"/>
              <a:t> (kg)</a:t>
            </a:r>
          </a:p>
          <a:p>
            <a:endParaRPr lang="en-GB" dirty="0"/>
          </a:p>
          <a:p>
            <a:r>
              <a:rPr lang="en-GB" dirty="0" smtClean="0"/>
              <a:t>Infliximab / </a:t>
            </a:r>
            <a:r>
              <a:rPr lang="en-GB" dirty="0" err="1" smtClean="0"/>
              <a:t>vedolizumab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60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Altered bowel habit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Bleeding</a:t>
            </a:r>
          </a:p>
          <a:p>
            <a:r>
              <a:rPr lang="en-GB" dirty="0" smtClean="0"/>
              <a:t>Diarrhoea / constipation</a:t>
            </a:r>
          </a:p>
          <a:p>
            <a:r>
              <a:rPr lang="en-GB" dirty="0" smtClean="0"/>
              <a:t>Mucous</a:t>
            </a:r>
          </a:p>
          <a:p>
            <a:r>
              <a:rPr lang="en-GB" dirty="0" smtClean="0"/>
              <a:t>Straining / tenesmus</a:t>
            </a:r>
          </a:p>
          <a:p>
            <a:r>
              <a:rPr lang="en-GB" dirty="0" err="1" smtClean="0"/>
              <a:t>Abdo</a:t>
            </a:r>
            <a:r>
              <a:rPr lang="en-GB" dirty="0" smtClean="0"/>
              <a:t> pain</a:t>
            </a:r>
          </a:p>
          <a:p>
            <a:r>
              <a:rPr lang="en-GB" dirty="0" smtClean="0"/>
              <a:t>Weight loss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1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Drug side 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5 ASA											-rash, </a:t>
            </a:r>
            <a:r>
              <a:rPr lang="en-GB" dirty="0" err="1" smtClean="0"/>
              <a:t>jt</a:t>
            </a:r>
            <a:r>
              <a:rPr lang="en-GB" dirty="0" smtClean="0"/>
              <a:t> pains, nephritis</a:t>
            </a:r>
          </a:p>
          <a:p>
            <a:endParaRPr lang="en-GB" dirty="0"/>
          </a:p>
          <a:p>
            <a:r>
              <a:rPr lang="en-GB" dirty="0" smtClean="0"/>
              <a:t>Azathioprine										-</a:t>
            </a:r>
            <a:r>
              <a:rPr lang="en-GB" dirty="0" err="1" smtClean="0"/>
              <a:t>neutropaenia</a:t>
            </a:r>
            <a:r>
              <a:rPr lang="en-GB" dirty="0" smtClean="0"/>
              <a:t>, abnormal LFTs (shared care </a:t>
            </a:r>
            <a:r>
              <a:rPr lang="en-GB" dirty="0" err="1" smtClean="0"/>
              <a:t>guidleines</a:t>
            </a:r>
            <a:r>
              <a:rPr lang="en-GB" dirty="0" smtClean="0"/>
              <a:t>)				-pancreatitis										-B cell lymphoma									-haematuria										-lethargy / flu like illness (responds to dose reduction/halving)</a:t>
            </a:r>
          </a:p>
          <a:p>
            <a:endParaRPr lang="en-GB" dirty="0"/>
          </a:p>
          <a:p>
            <a:r>
              <a:rPr lang="en-GB" dirty="0" smtClean="0"/>
              <a:t>6MP												-similar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875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Enhanced recovery after surgery ‘ERAS’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Target discharge ~ day 4/5 after GI resection</a:t>
            </a:r>
          </a:p>
          <a:p>
            <a:endParaRPr lang="en-GB" dirty="0"/>
          </a:p>
          <a:p>
            <a:r>
              <a:rPr lang="en-GB" dirty="0" smtClean="0"/>
              <a:t>Resultant risk of developing complication in community</a:t>
            </a:r>
          </a:p>
          <a:p>
            <a:endParaRPr lang="en-GB" dirty="0"/>
          </a:p>
          <a:p>
            <a:r>
              <a:rPr lang="en-GB" dirty="0" smtClean="0"/>
              <a:t>Anastomotic leak: HR↑, RR↑, temp↑, BP  ↔ /↓ </a:t>
            </a:r>
          </a:p>
          <a:p>
            <a:endParaRPr lang="en-GB" dirty="0"/>
          </a:p>
          <a:p>
            <a:r>
              <a:rPr lang="en-GB" dirty="0" smtClean="0"/>
              <a:t>Obstruction</a:t>
            </a:r>
          </a:p>
          <a:p>
            <a:endParaRPr lang="en-GB" dirty="0"/>
          </a:p>
          <a:p>
            <a:r>
              <a:rPr lang="en-GB" dirty="0" smtClean="0"/>
              <a:t>High output ileostomy</a:t>
            </a:r>
          </a:p>
          <a:p>
            <a:endParaRPr lang="en-GB" dirty="0"/>
          </a:p>
          <a:p>
            <a:r>
              <a:rPr lang="en-GB" dirty="0" smtClean="0"/>
              <a:t>Wound infection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41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Concern post ERAS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Phone Surgical Assessment Unit (open 24/7)</a:t>
            </a:r>
          </a:p>
          <a:p>
            <a:endParaRPr lang="en-GB" dirty="0"/>
          </a:p>
          <a:p>
            <a:r>
              <a:rPr lang="en-GB" dirty="0" smtClean="0"/>
              <a:t>Patients will have contact number for a Colorectal Nurse Specialist</a:t>
            </a:r>
          </a:p>
          <a:p>
            <a:endParaRPr lang="en-GB" dirty="0"/>
          </a:p>
          <a:p>
            <a:r>
              <a:rPr lang="en-GB" dirty="0" smtClean="0"/>
              <a:t>Very low threshold for re-assessment </a:t>
            </a:r>
            <a:r>
              <a:rPr lang="en-GB" smtClean="0"/>
              <a:t>/ readmission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Yorkshire Colorectal Clinic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3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Bowel cancer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Increasing: ~40,000 cases/annum</a:t>
            </a:r>
          </a:p>
          <a:p>
            <a:r>
              <a:rPr lang="en-GB" dirty="0" smtClean="0"/>
              <a:t>increase in right sided cancers</a:t>
            </a:r>
          </a:p>
          <a:p>
            <a:endParaRPr lang="en-GB" dirty="0"/>
          </a:p>
          <a:p>
            <a:r>
              <a:rPr lang="en-GB" dirty="0" smtClean="0"/>
              <a:t>Cardinal symptoms:						distal: rectal bleeding, ‘wet wind’, tenesmus, loose stool			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           proximal: iron </a:t>
            </a:r>
            <a:r>
              <a:rPr lang="en-GB" dirty="0" err="1" smtClean="0"/>
              <a:t>def</a:t>
            </a:r>
            <a:r>
              <a:rPr lang="en-GB" dirty="0" smtClean="0"/>
              <a:t> anaemia, features of obstruction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Resection rate ~60-65%									-remainder physically or </a:t>
            </a:r>
            <a:r>
              <a:rPr lang="en-GB" dirty="0" err="1" smtClean="0"/>
              <a:t>oncologically</a:t>
            </a:r>
            <a:r>
              <a:rPr lang="en-GB" dirty="0" smtClean="0"/>
              <a:t> unsuitable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56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Bowel cancer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~20% still present acutely (typically with more advanced disease)</a:t>
            </a:r>
            <a:endParaRPr lang="en-GB" dirty="0"/>
          </a:p>
          <a:p>
            <a:r>
              <a:rPr lang="en-GB" dirty="0" smtClean="0"/>
              <a:t>Of those in the ‘FOB’ NBCSP	</a:t>
            </a:r>
            <a:endParaRPr lang="en-GB" dirty="0"/>
          </a:p>
          <a:p>
            <a:r>
              <a:rPr lang="en-GB" dirty="0" smtClean="0"/>
              <a:t>- ~70% will get picked up as having cancer </a:t>
            </a:r>
            <a:endParaRPr lang="en-GB" dirty="0"/>
          </a:p>
          <a:p>
            <a:r>
              <a:rPr lang="en-GB" dirty="0" smtClean="0"/>
              <a:t>- </a:t>
            </a:r>
            <a:r>
              <a:rPr lang="en-GB" dirty="0" err="1" smtClean="0"/>
              <a:t>ie</a:t>
            </a:r>
            <a:r>
              <a:rPr lang="en-GB" dirty="0" smtClean="0"/>
              <a:t> ~30% with cancer / malignant polyp will have a false negative-so, if symptoms concern exists, ignore the ‘negative test’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453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Overactive stoma in primary care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Newly created ileostomy</a:t>
            </a:r>
          </a:p>
          <a:p>
            <a:r>
              <a:rPr lang="en-GB" dirty="0" smtClean="0"/>
              <a:t>Ileostomy &amp; gastroenteritis</a:t>
            </a:r>
          </a:p>
          <a:p>
            <a:r>
              <a:rPr lang="en-GB" dirty="0" smtClean="0"/>
              <a:t>Short bowel syndrome</a:t>
            </a:r>
          </a:p>
          <a:p>
            <a:endParaRPr lang="en-GB" dirty="0"/>
          </a:p>
          <a:p>
            <a:r>
              <a:rPr lang="en-GB" dirty="0" smtClean="0"/>
              <a:t>HR, BP, lying &amp; standing BP</a:t>
            </a:r>
          </a:p>
          <a:p>
            <a:r>
              <a:rPr lang="en-GB" dirty="0" smtClean="0"/>
              <a:t>FBC (haematocrit), U&amp;E, urinary sodium</a:t>
            </a:r>
          </a:p>
          <a:p>
            <a:endParaRPr lang="en-GB" dirty="0"/>
          </a:p>
          <a:p>
            <a:r>
              <a:rPr lang="en-GB" dirty="0" smtClean="0"/>
              <a:t>Diet: smaller snacks</a:t>
            </a:r>
          </a:p>
          <a:p>
            <a:r>
              <a:rPr lang="en-GB" dirty="0" smtClean="0"/>
              <a:t>Double strength </a:t>
            </a:r>
            <a:r>
              <a:rPr lang="en-GB" dirty="0" err="1" smtClean="0"/>
              <a:t>dioralyte</a:t>
            </a:r>
            <a:endParaRPr lang="en-GB" dirty="0" smtClean="0"/>
          </a:p>
          <a:p>
            <a:r>
              <a:rPr lang="en-GB" dirty="0" err="1" smtClean="0"/>
              <a:t>Loperamide</a:t>
            </a:r>
            <a:r>
              <a:rPr lang="en-GB" dirty="0" smtClean="0"/>
              <a:t> melts (up to 24x/d), codeine (up to 180mg/d)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88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Bowel cancer follow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CT											</a:t>
            </a:r>
            <a:endParaRPr lang="en-GB" dirty="0"/>
          </a:p>
          <a:p>
            <a:r>
              <a:rPr lang="en-GB" dirty="0" smtClean="0"/>
              <a:t>Colonoscopy</a:t>
            </a:r>
          </a:p>
          <a:p>
            <a:r>
              <a:rPr lang="en-GB" dirty="0" smtClean="0"/>
              <a:t>CEA</a:t>
            </a:r>
          </a:p>
          <a:p>
            <a:r>
              <a:rPr lang="en-GB" dirty="0" smtClean="0"/>
              <a:t>Annual wellbeing visit to nurse specialists</a:t>
            </a:r>
          </a:p>
          <a:p>
            <a:endParaRPr lang="en-GB" dirty="0"/>
          </a:p>
          <a:p>
            <a:r>
              <a:rPr lang="en-GB" dirty="0" smtClean="0"/>
              <a:t>5 years 											-unless ‘young’ and undergoing colonoscopy surveillance</a:t>
            </a:r>
          </a:p>
          <a:p>
            <a:endParaRPr lang="en-GB" dirty="0"/>
          </a:p>
          <a:p>
            <a:r>
              <a:rPr lang="en-GB" dirty="0" smtClean="0"/>
              <a:t>Aim: detection recurrence, management of late side effects </a:t>
            </a:r>
            <a:r>
              <a:rPr lang="en-GB" dirty="0" err="1" smtClean="0"/>
              <a:t>eg</a:t>
            </a:r>
            <a:r>
              <a:rPr lang="en-GB" dirty="0" smtClean="0"/>
              <a:t> 2y 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72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Approach to rectal bleeding in the primary care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8062664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 smtClean="0"/>
              <a:t>Over riding concern</a:t>
            </a:r>
          </a:p>
          <a:p>
            <a:pPr>
              <a:lnSpc>
                <a:spcPct val="90000"/>
              </a:lnSpc>
            </a:pPr>
            <a:endParaRPr lang="en-GB" b="1" dirty="0"/>
          </a:p>
          <a:p>
            <a:pPr lvl="1">
              <a:lnSpc>
                <a:spcPct val="90000"/>
              </a:lnSpc>
            </a:pPr>
            <a:r>
              <a:rPr lang="en-GB" b="1" dirty="0" smtClean="0">
                <a:latin typeface="Calibri"/>
                <a:cs typeface="Calibri"/>
              </a:rPr>
              <a:t>What’s dangerous i.e. Exclusion of malignancy</a:t>
            </a:r>
          </a:p>
          <a:p>
            <a:pPr lvl="1">
              <a:lnSpc>
                <a:spcPct val="90000"/>
              </a:lnSpc>
            </a:pPr>
            <a:r>
              <a:rPr lang="en-GB" b="1" dirty="0" smtClean="0">
                <a:latin typeface="Calibri"/>
                <a:cs typeface="Calibri"/>
              </a:rPr>
              <a:t>Algorithm for treatment of benign conditions</a:t>
            </a:r>
          </a:p>
          <a:p>
            <a:pPr lvl="1">
              <a:lnSpc>
                <a:spcPct val="90000"/>
              </a:lnSpc>
            </a:pPr>
            <a:r>
              <a:rPr lang="en-GB" b="1" dirty="0" smtClean="0">
                <a:latin typeface="Calibri"/>
                <a:cs typeface="Calibri"/>
              </a:rPr>
              <a:t>Referral pathways</a:t>
            </a:r>
            <a:endParaRPr lang="en-US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913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Rectal bleeding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</a:t>
            </a:r>
            <a:r>
              <a:rPr lang="en-US" sz="2800" dirty="0" smtClean="0"/>
              <a:t>onsultation </a:t>
            </a:r>
            <a:r>
              <a:rPr lang="en-US" sz="2800" dirty="0"/>
              <a:t>incidence </a:t>
            </a:r>
            <a:r>
              <a:rPr lang="en-US" sz="2800" dirty="0" smtClean="0"/>
              <a:t>rate 7/1,000 patients</a:t>
            </a:r>
          </a:p>
          <a:p>
            <a:r>
              <a:rPr lang="en-US" sz="2800" dirty="0" smtClean="0"/>
              <a:t>3-4% have bowel cancer</a:t>
            </a:r>
          </a:p>
          <a:p>
            <a:r>
              <a:rPr lang="en-US" sz="2800" dirty="0" smtClean="0"/>
              <a:t>Commonest causes: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	 </a:t>
            </a:r>
            <a:r>
              <a:rPr lang="en-US" b="1" dirty="0" err="1" smtClean="0"/>
              <a:t>Haemorrhoids</a:t>
            </a:r>
            <a:r>
              <a:rPr lang="en-US" b="1" dirty="0"/>
              <a:t> </a:t>
            </a:r>
            <a:r>
              <a:rPr lang="en-US" b="1" dirty="0" smtClean="0"/>
              <a:t>and Anal fissures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0890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4114800"/>
          </a:xfrm>
        </p:spPr>
        <p:txBody>
          <a:bodyPr/>
          <a:lstStyle/>
          <a:p>
            <a:pPr lvl="0"/>
            <a:r>
              <a:rPr lang="en-US" b="1" dirty="0" smtClean="0">
                <a:solidFill>
                  <a:srgbClr val="000000"/>
                </a:solidFill>
              </a:rPr>
              <a:t>diverticular disease</a:t>
            </a:r>
            <a:endParaRPr lang="en-US" b="1" dirty="0"/>
          </a:p>
          <a:p>
            <a:r>
              <a:rPr lang="en-US" b="1" dirty="0" smtClean="0"/>
              <a:t>polyps/colorectal cancer/anal cancer</a:t>
            </a:r>
            <a:endParaRPr lang="en-US" b="1" dirty="0"/>
          </a:p>
          <a:p>
            <a:r>
              <a:rPr lang="en-US" sz="2800" dirty="0" smtClean="0"/>
              <a:t>radiation </a:t>
            </a:r>
            <a:r>
              <a:rPr lang="en-US" sz="2800" dirty="0" err="1"/>
              <a:t>proctitis</a:t>
            </a:r>
            <a:r>
              <a:rPr lang="en-US" sz="2800" dirty="0"/>
              <a:t> </a:t>
            </a:r>
          </a:p>
          <a:p>
            <a:r>
              <a:rPr lang="en-US" sz="2800" dirty="0" smtClean="0"/>
              <a:t>gastroenteritis </a:t>
            </a:r>
            <a:endParaRPr lang="en-US" sz="2800" dirty="0"/>
          </a:p>
          <a:p>
            <a:r>
              <a:rPr lang="en-US" sz="2800" dirty="0" err="1" smtClean="0"/>
              <a:t>angiodysplasia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dirty="0" err="1" smtClean="0"/>
              <a:t>ischaemic</a:t>
            </a:r>
            <a:r>
              <a:rPr lang="en-US" sz="2800" dirty="0" smtClean="0"/>
              <a:t> </a:t>
            </a:r>
            <a:r>
              <a:rPr lang="en-US" sz="2800" dirty="0"/>
              <a:t>colitis </a:t>
            </a:r>
          </a:p>
          <a:p>
            <a:r>
              <a:rPr lang="en-US" sz="2800" dirty="0" err="1"/>
              <a:t>a</a:t>
            </a:r>
            <a:r>
              <a:rPr lang="en-US" sz="2800" dirty="0" err="1" smtClean="0"/>
              <a:t>norectal</a:t>
            </a:r>
            <a:r>
              <a:rPr lang="en-US" sz="2800" dirty="0" smtClean="0"/>
              <a:t> trauma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9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Family 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~15-25% of bowel cancer sufferers have some element of </a:t>
            </a:r>
            <a:r>
              <a:rPr lang="en-GB" dirty="0" err="1" smtClean="0"/>
              <a:t>FHx</a:t>
            </a:r>
            <a:endParaRPr lang="en-GB" dirty="0"/>
          </a:p>
          <a:p>
            <a:r>
              <a:rPr lang="en-GB" dirty="0" smtClean="0"/>
              <a:t>Key factors						1</a:t>
            </a:r>
            <a:r>
              <a:rPr lang="en-GB" baseline="30000" dirty="0" smtClean="0"/>
              <a:t>st</a:t>
            </a:r>
            <a:r>
              <a:rPr lang="en-GB" dirty="0" smtClean="0"/>
              <a:t> degree relative &lt;45					&gt;one 1</a:t>
            </a:r>
            <a:r>
              <a:rPr lang="en-GB" baseline="30000" dirty="0" smtClean="0"/>
              <a:t>st</a:t>
            </a:r>
            <a:r>
              <a:rPr lang="en-GB" dirty="0" smtClean="0"/>
              <a:t> degree relative any age			 &gt;two 2</a:t>
            </a:r>
            <a:r>
              <a:rPr lang="en-GB" baseline="30000" dirty="0" smtClean="0"/>
              <a:t>nd</a:t>
            </a:r>
            <a:r>
              <a:rPr lang="en-GB" dirty="0" smtClean="0"/>
              <a:t> degree relatives &lt;45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703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Rectal Bleeding-</a:t>
            </a:r>
            <a:br>
              <a:rPr lang="en-GB" dirty="0" smtClean="0"/>
            </a:br>
            <a:r>
              <a:rPr lang="en-GB" dirty="0" smtClean="0"/>
              <a:t> What’s dangerous??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772400" cy="4616152"/>
          </a:xfrm>
        </p:spPr>
        <p:txBody>
          <a:bodyPr>
            <a:normAutofit/>
          </a:bodyPr>
          <a:lstStyle/>
          <a:p>
            <a:r>
              <a:rPr lang="en-US" sz="2800" dirty="0"/>
              <a:t>Risk of cancer in patient with </a:t>
            </a:r>
            <a:r>
              <a:rPr lang="en-US" sz="2800" dirty="0" smtClean="0"/>
              <a:t>rectal bleeding </a:t>
            </a:r>
          </a:p>
          <a:p>
            <a:pPr marL="0" indent="0">
              <a:buNone/>
            </a:pPr>
            <a:r>
              <a:rPr lang="en-US" sz="2800" dirty="0" smtClean="0"/>
              <a:t>     over </a:t>
            </a:r>
            <a:r>
              <a:rPr lang="en-US" sz="2800" dirty="0"/>
              <a:t>40 </a:t>
            </a:r>
            <a:r>
              <a:rPr lang="en-US" sz="2800" dirty="0" err="1"/>
              <a:t>yrs</a:t>
            </a:r>
            <a:r>
              <a:rPr lang="en-US" sz="2800" dirty="0"/>
              <a:t> </a:t>
            </a:r>
            <a:r>
              <a:rPr lang="en-US" sz="2800" dirty="0" smtClean="0"/>
              <a:t>old   </a:t>
            </a:r>
            <a:r>
              <a:rPr lang="en-US" sz="2800" dirty="0"/>
              <a:t>~ </a:t>
            </a:r>
            <a:r>
              <a:rPr lang="en-US" sz="2800" dirty="0" smtClean="0"/>
              <a:t>  3- </a:t>
            </a:r>
            <a:r>
              <a:rPr lang="en-US" sz="2800" dirty="0"/>
              <a:t>3-5</a:t>
            </a:r>
            <a:r>
              <a:rPr lang="en-US" sz="2800" dirty="0" smtClean="0"/>
              <a:t>%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With bleeding and a change in bowel habit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– </a:t>
            </a:r>
            <a:r>
              <a:rPr lang="en-US" sz="2800" dirty="0"/>
              <a:t>double the </a:t>
            </a:r>
            <a:r>
              <a:rPr lang="en-US" sz="2800" dirty="0" smtClean="0"/>
              <a:t>risk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Change in bowel habit to looseness or</a:t>
            </a:r>
          </a:p>
          <a:p>
            <a:pPr marL="0" indent="0">
              <a:buNone/>
            </a:pPr>
            <a:r>
              <a:rPr lang="en-US" sz="2800" dirty="0" smtClean="0"/>
              <a:t>     increased </a:t>
            </a:r>
            <a:r>
              <a:rPr lang="en-US" sz="2800" dirty="0"/>
              <a:t>frequency is more </a:t>
            </a:r>
            <a:r>
              <a:rPr lang="en-US" sz="2800" dirty="0" smtClean="0"/>
              <a:t>concerning than    constipation</a:t>
            </a:r>
            <a:endParaRPr lang="en-US" sz="2800" dirty="0"/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4177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2wk Fast track referral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&gt;50 y with unexplained rectal bleeding</a:t>
            </a:r>
          </a:p>
          <a:p>
            <a:r>
              <a:rPr lang="en-US" sz="2800" b="1" dirty="0" smtClean="0"/>
              <a:t>&lt;50 with rectal bleeding and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abdominal </a:t>
            </a:r>
            <a:r>
              <a:rPr lang="en-US" sz="2800" dirty="0"/>
              <a:t>pain</a:t>
            </a:r>
          </a:p>
          <a:p>
            <a:pPr marL="0" indent="0">
              <a:buNone/>
            </a:pPr>
            <a:r>
              <a:rPr lang="en-US" sz="2800" dirty="0" smtClean="0"/>
              <a:t>	-change </a:t>
            </a:r>
            <a:r>
              <a:rPr lang="en-US" sz="2800" dirty="0"/>
              <a:t>in bowel habit</a:t>
            </a:r>
          </a:p>
          <a:p>
            <a:pPr marL="0" indent="0">
              <a:buNone/>
            </a:pPr>
            <a:r>
              <a:rPr lang="en-US" sz="2800" dirty="0" smtClean="0"/>
              <a:t>	-weight </a:t>
            </a:r>
            <a:r>
              <a:rPr lang="en-US" sz="2800" dirty="0"/>
              <a:t>loss</a:t>
            </a:r>
          </a:p>
          <a:p>
            <a:pPr marL="0" indent="0">
              <a:buNone/>
            </a:pPr>
            <a:r>
              <a:rPr lang="en-US" sz="2800" dirty="0" smtClean="0"/>
              <a:t>	-iron</a:t>
            </a:r>
            <a:r>
              <a:rPr lang="en-US" sz="2800" dirty="0"/>
              <a:t>‑deficiency </a:t>
            </a:r>
            <a:r>
              <a:rPr lang="en-US" sz="2800" dirty="0" err="1" smtClean="0"/>
              <a:t>anaemia</a:t>
            </a:r>
            <a:r>
              <a:rPr lang="en-US" sz="2800" dirty="0"/>
              <a:t> </a:t>
            </a:r>
            <a:r>
              <a:rPr lang="en-US" sz="2800" b="1" dirty="0" smtClean="0"/>
              <a:t>[</a:t>
            </a:r>
            <a:r>
              <a:rPr lang="en-US" sz="2800" b="1" dirty="0"/>
              <a:t>new 2015]</a:t>
            </a:r>
            <a:endParaRPr lang="en-US" sz="2800" b="1" dirty="0" smtClean="0"/>
          </a:p>
          <a:p>
            <a:r>
              <a:rPr lang="en-US" sz="2800" b="1" dirty="0" smtClean="0"/>
              <a:t>Rectal or abdominal mass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9648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Routine Referral/Investigate if: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family </a:t>
            </a:r>
            <a:r>
              <a:rPr lang="en-US" sz="2800" dirty="0"/>
              <a:t>history of colorectal malignancy </a:t>
            </a:r>
          </a:p>
          <a:p>
            <a:r>
              <a:rPr lang="en-US" sz="2800" dirty="0" smtClean="0"/>
              <a:t>anxiety </a:t>
            </a:r>
            <a:r>
              <a:rPr lang="en-US" sz="2800" dirty="0"/>
              <a:t>about colorectal malignancy </a:t>
            </a:r>
          </a:p>
          <a:p>
            <a:r>
              <a:rPr lang="en-US" sz="2800" dirty="0" smtClean="0"/>
              <a:t>persistent </a:t>
            </a:r>
            <a:r>
              <a:rPr lang="en-US" sz="2800" dirty="0"/>
              <a:t>rectal bleeding despite treatment for </a:t>
            </a:r>
            <a:r>
              <a:rPr lang="en-US" sz="2800" dirty="0" err="1"/>
              <a:t>haemorrhoids</a:t>
            </a:r>
            <a:r>
              <a:rPr lang="en-US" sz="2800" dirty="0"/>
              <a:t> </a:t>
            </a:r>
          </a:p>
          <a:p>
            <a:r>
              <a:rPr lang="en-US" sz="2800" dirty="0" smtClean="0"/>
              <a:t>rectal </a:t>
            </a:r>
            <a:r>
              <a:rPr lang="en-US" sz="2800" dirty="0"/>
              <a:t>bleeding in patients with a past history of pelvic radiotherapy </a:t>
            </a:r>
          </a:p>
          <a:p>
            <a:r>
              <a:rPr lang="en-US" sz="2800" dirty="0" smtClean="0"/>
              <a:t>assessment </a:t>
            </a:r>
            <a:r>
              <a:rPr lang="en-US" sz="2800" dirty="0"/>
              <a:t>of suspected inflammatory bowel disease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3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rgbClr val="000000"/>
                </a:solidFill>
                <a:latin typeface="Arial" charset="0"/>
                <a:cs typeface="+mj-cs"/>
              </a:rPr>
              <a:t>Approach to </a:t>
            </a:r>
            <a:r>
              <a:rPr lang="en-GB" dirty="0" err="1" smtClean="0">
                <a:solidFill>
                  <a:srgbClr val="000000"/>
                </a:solidFill>
                <a:latin typeface="Arial" charset="0"/>
                <a:cs typeface="+mj-cs"/>
              </a:rPr>
              <a:t>pr</a:t>
            </a:r>
            <a:r>
              <a:rPr lang="en-GB" dirty="0" smtClean="0">
                <a:solidFill>
                  <a:srgbClr val="000000"/>
                </a:solidFill>
                <a:latin typeface="Arial" charset="0"/>
                <a:cs typeface="+mj-cs"/>
              </a:rPr>
              <a:t> bleeding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rgbClr val="000000"/>
                </a:solidFill>
                <a:latin typeface="Arial" charset="0"/>
                <a:cs typeface="+mn-cs"/>
              </a:rPr>
              <a:t>Detailed history</a:t>
            </a:r>
          </a:p>
          <a:p>
            <a:pPr lvl="1" eaLnBrk="1" hangingPunct="1">
              <a:defRPr/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Age of the patient</a:t>
            </a:r>
          </a:p>
          <a:p>
            <a:pPr lvl="1" eaLnBrk="1" hangingPunct="1">
              <a:defRPr/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Presence of other symptoms</a:t>
            </a:r>
          </a:p>
          <a:p>
            <a:pPr lvl="1" eaLnBrk="1" hangingPunct="1">
              <a:defRPr/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Past medical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history</a:t>
            </a:r>
            <a:endParaRPr lang="en-GB" dirty="0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 eaLnBrk="1" hangingPunct="1">
              <a:defRPr/>
            </a:pPr>
            <a:r>
              <a:rPr lang="en-GB" dirty="0" smtClean="0">
                <a:solidFill>
                  <a:srgbClr val="000000"/>
                </a:solidFill>
                <a:latin typeface="Arial" charset="0"/>
                <a:cs typeface="+mn-cs"/>
              </a:rPr>
              <a:t>Examination- abdomen and rectal</a:t>
            </a:r>
          </a:p>
          <a:p>
            <a:pPr lvl="1" eaLnBrk="1" hangingPunct="1">
              <a:defRPr/>
            </a:pPr>
            <a:r>
              <a:rPr lang="en-GB" dirty="0" smtClean="0">
                <a:solidFill>
                  <a:srgbClr val="000000"/>
                </a:solidFill>
                <a:latin typeface="Arial" charset="0"/>
                <a:cs typeface="+mn-cs"/>
              </a:rPr>
              <a:t>DRE especially important if no further referral being made- haemorrhoids etc.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chemeClr val="bg1"/>
                </a:solidFill>
                <a:latin typeface="Arial" charset="0"/>
                <a:cs typeface="+mn-cs"/>
              </a:rPr>
              <a:t>/</a:t>
            </a:r>
          </a:p>
          <a:p>
            <a:pPr marL="0" indent="0" eaLnBrk="1" hangingPunct="1">
              <a:buFontTx/>
              <a:buNone/>
              <a:defRPr/>
            </a:pPr>
            <a:endParaRPr lang="en-GB" dirty="0" smtClean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5" name="Footer Placeholder 1"/>
          <p:cNvSpPr txBox="1">
            <a:spLocks/>
          </p:cNvSpPr>
          <p:nvPr/>
        </p:nvSpPr>
        <p:spPr bwMode="auto">
          <a:xfrm>
            <a:off x="4427984" y="6281936"/>
            <a:ext cx="527186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sz="2400" i="1" dirty="0" smtClean="0">
                <a:solidFill>
                  <a:schemeClr val="bg1"/>
                </a:solidFill>
              </a:rPr>
              <a:t>The Yorkshire Colorectal Clinic</a:t>
            </a:r>
            <a:endParaRPr lang="en-GB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78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Approach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An extremely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common symptom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– Who do we investigate?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History – Alarm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Symptoms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Older patients</a:t>
            </a:r>
            <a:endParaRPr lang="en-US" sz="24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Amount/ Volume/ Frequency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Is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blood </a:t>
            </a:r>
            <a:r>
              <a:rPr lang="en-US" sz="2400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anorectal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in origin (outlet type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)?</a:t>
            </a:r>
            <a:endParaRPr lang="en-US" sz="24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  or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more proximal</a:t>
            </a:r>
          </a:p>
          <a:p>
            <a:pPr lvl="1"/>
            <a:r>
              <a:rPr lang="en-US" sz="20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Colour</a:t>
            </a:r>
            <a:endParaRPr lang="en-US" sz="20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lvl="1"/>
            <a:r>
              <a:rPr lang="en-US" sz="20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Mixed in with stool/ on toilet paper/coating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stool</a:t>
            </a:r>
            <a:endParaRPr lang="en-US" sz="20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055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Refer if 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Family </a:t>
            </a:r>
            <a:r>
              <a:rPr lang="en-US" dirty="0" smtClean="0"/>
              <a:t>History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– 1x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/>
              <a:t>degree relative &gt;55yr → RR = 2 – counsel as per average risk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1st </a:t>
            </a:r>
            <a:r>
              <a:rPr lang="en-US" dirty="0" err="1"/>
              <a:t>st</a:t>
            </a:r>
            <a:r>
              <a:rPr lang="en-US" dirty="0"/>
              <a:t> degree &lt; 55, or 2x </a:t>
            </a:r>
            <a:r>
              <a:rPr lang="en-US" dirty="0" smtClean="0"/>
              <a:t> </a:t>
            </a: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degree any age → RR = 4 4-6</a:t>
            </a:r>
          </a:p>
          <a:p>
            <a:r>
              <a:rPr lang="en-US" dirty="0"/>
              <a:t>Genetic Syndromes</a:t>
            </a:r>
          </a:p>
          <a:p>
            <a:pPr lvl="1"/>
            <a:r>
              <a:rPr lang="en-US" dirty="0"/>
              <a:t>Familial Adenomatous Polyposis</a:t>
            </a:r>
          </a:p>
          <a:p>
            <a:pPr lvl="1"/>
            <a:r>
              <a:rPr lang="en-US" dirty="0"/>
              <a:t>Hereditary Non Polyposis Colorectal Carcinoma</a:t>
            </a:r>
          </a:p>
          <a:p>
            <a:r>
              <a:rPr lang="en-US" dirty="0"/>
              <a:t>Inflammatory </a:t>
            </a:r>
            <a:r>
              <a:rPr lang="en-US" dirty="0" smtClean="0"/>
              <a:t>Bowel disease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0391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else is dangerous? </a:t>
            </a:r>
            <a:br>
              <a:rPr lang="en-GB" dirty="0" smtClean="0"/>
            </a:br>
            <a:r>
              <a:rPr lang="en-GB" dirty="0" smtClean="0"/>
              <a:t>Anal Cancer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rare cancer</a:t>
            </a:r>
          </a:p>
          <a:p>
            <a:r>
              <a:rPr lang="en-US" sz="2400" dirty="0"/>
              <a:t>Similar pathology to cervical cancer</a:t>
            </a:r>
          </a:p>
          <a:p>
            <a:r>
              <a:rPr lang="en-US" sz="2400" dirty="0"/>
              <a:t>– Secondary to Human Papilloma virus</a:t>
            </a:r>
          </a:p>
          <a:p>
            <a:r>
              <a:rPr lang="en-US" sz="2400" dirty="0"/>
              <a:t>(</a:t>
            </a:r>
            <a:r>
              <a:rPr lang="en-US" sz="2400" dirty="0" err="1"/>
              <a:t>esp</a:t>
            </a:r>
            <a:r>
              <a:rPr lang="en-US" sz="2400" dirty="0"/>
              <a:t> subtype 16)</a:t>
            </a:r>
          </a:p>
          <a:p>
            <a:r>
              <a:rPr lang="en-US" sz="2400" dirty="0"/>
              <a:t>– Progressive </a:t>
            </a:r>
            <a:r>
              <a:rPr lang="en-US" sz="2400" dirty="0" err="1"/>
              <a:t>atypia</a:t>
            </a:r>
            <a:r>
              <a:rPr lang="en-US" sz="2400" dirty="0"/>
              <a:t> AIN I 􀃌􀃌 III 􀃌􀃌 Cancer</a:t>
            </a:r>
          </a:p>
          <a:p>
            <a:r>
              <a:rPr lang="en-US" sz="2400" dirty="0"/>
              <a:t>Hugely increased risk in HIV + </a:t>
            </a:r>
            <a:r>
              <a:rPr lang="en-US" sz="2400" dirty="0" err="1"/>
              <a:t>ve</a:t>
            </a:r>
            <a:endParaRPr lang="en-US" sz="2400" dirty="0"/>
          </a:p>
          <a:p>
            <a:r>
              <a:rPr lang="en-US" sz="2400" dirty="0"/>
              <a:t>Treatment initially with </a:t>
            </a:r>
            <a:r>
              <a:rPr lang="en-US" sz="2400" dirty="0" err="1" smtClean="0"/>
              <a:t>Chemoradiotherapy</a:t>
            </a:r>
            <a:endParaRPr lang="en-US" sz="2400" dirty="0" smtClean="0"/>
          </a:p>
          <a:p>
            <a:r>
              <a:rPr lang="en-US" sz="2400" b="1" dirty="0"/>
              <a:t> </a:t>
            </a:r>
            <a:r>
              <a:rPr lang="en-US" sz="2400" dirty="0" smtClean="0"/>
              <a:t>Salvage resection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1844824"/>
            <a:ext cx="2843808" cy="186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60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What’s not dangerous?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err="1" smtClean="0"/>
              <a:t>Anorectal</a:t>
            </a:r>
            <a:r>
              <a:rPr lang="en-US" sz="3600" dirty="0" smtClean="0"/>
              <a:t> causes of rectal bleeding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r>
              <a:rPr lang="en-US" sz="2400" b="1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Significant IMPACT on quality of life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Haemorrhoids</a:t>
            </a:r>
            <a:endParaRPr lang="en-US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Fissure in </a:t>
            </a:r>
            <a:r>
              <a:rPr lang="en-US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Ano</a:t>
            </a:r>
            <a:endParaRPr lang="en-US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lvl="1"/>
            <a:r>
              <a:rPr lang="en-US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Pruritis</a:t>
            </a:r>
            <a:r>
              <a:rPr lang="en-US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Ani</a:t>
            </a:r>
            <a:endParaRPr lang="en-US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Fistula</a:t>
            </a:r>
          </a:p>
          <a:p>
            <a:endParaRPr lang="en-US" sz="2400" dirty="0" smtClean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r>
              <a:rPr lang="en-US" sz="2400" b="1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REFER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if symptomatic/failed conservative treatment/affecting quality of life</a:t>
            </a:r>
            <a:endParaRPr lang="en-US" sz="24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lvl="1"/>
            <a:endParaRPr lang="en-US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endParaRPr lang="en-US" sz="2400" b="1" dirty="0" smtClean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2286000" lvl="5" indent="0">
              <a:buNone/>
            </a:pP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00418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Approach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63 </a:t>
            </a:r>
            <a:r>
              <a:rPr lang="en-US" dirty="0" err="1" smtClean="0"/>
              <a:t>yr</a:t>
            </a:r>
            <a:r>
              <a:rPr lang="en-US" dirty="0" smtClean="0"/>
              <a:t> old female</a:t>
            </a:r>
          </a:p>
          <a:p>
            <a:r>
              <a:rPr lang="en-US" dirty="0" smtClean="0"/>
              <a:t>Severe bleeding </a:t>
            </a:r>
            <a:r>
              <a:rPr lang="en-US" dirty="0" err="1" smtClean="0"/>
              <a:t>pr</a:t>
            </a:r>
            <a:r>
              <a:rPr lang="en-US" dirty="0" smtClean="0"/>
              <a:t> (and perianal discomfort)</a:t>
            </a:r>
          </a:p>
          <a:p>
            <a:r>
              <a:rPr lang="en-US" dirty="0" smtClean="0"/>
              <a:t>Conservative treatment for 10 years</a:t>
            </a:r>
          </a:p>
          <a:p>
            <a:r>
              <a:rPr lang="en-US" dirty="0" smtClean="0"/>
              <a:t>Next step?</a:t>
            </a:r>
          </a:p>
        </p:txBody>
      </p:sp>
    </p:spTree>
    <p:extLst>
      <p:ext uri="{BB962C8B-B14F-4D97-AF65-F5344CB8AC3E}">
        <p14:creationId xmlns:p14="http://schemas.microsoft.com/office/powerpoint/2010/main" val="231626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Rectal bleeding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28y female; intermittent bleeding</a:t>
            </a:r>
          </a:p>
          <a:p>
            <a:r>
              <a:rPr lang="en-US" dirty="0" err="1" smtClean="0"/>
              <a:t>Haemorrhoids</a:t>
            </a:r>
            <a:r>
              <a:rPr lang="en-US" dirty="0" smtClean="0"/>
              <a:t> on exam</a:t>
            </a:r>
          </a:p>
          <a:p>
            <a:r>
              <a:rPr lang="en-US" dirty="0" smtClean="0"/>
              <a:t>Next step?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5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approach </a:t>
            </a:r>
            <a:r>
              <a:rPr lang="en-GB" dirty="0" err="1" smtClean="0"/>
              <a:t>FHx</a:t>
            </a:r>
            <a:r>
              <a:rPr lang="en-GB" dirty="0" smtClean="0"/>
              <a:t>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Ask about related cancers: breast / ovary </a:t>
            </a:r>
            <a:endParaRPr lang="en-GB" dirty="0"/>
          </a:p>
          <a:p>
            <a:r>
              <a:rPr lang="en-GB" dirty="0" smtClean="0"/>
              <a:t>Establish closest / youngest relatives</a:t>
            </a:r>
            <a:endParaRPr lang="en-GB" dirty="0"/>
          </a:p>
          <a:p>
            <a:r>
              <a:rPr lang="en-GB" dirty="0" smtClean="0"/>
              <a:t>If </a:t>
            </a:r>
            <a:r>
              <a:rPr lang="en-GB" dirty="0" err="1" smtClean="0"/>
              <a:t>pt</a:t>
            </a:r>
            <a:r>
              <a:rPr lang="en-GB" dirty="0" smtClean="0"/>
              <a:t> is symptomatic refer urgently to colorectal</a:t>
            </a:r>
            <a:endParaRPr lang="en-GB" dirty="0"/>
          </a:p>
          <a:p>
            <a:r>
              <a:rPr lang="en-GB" dirty="0" smtClean="0"/>
              <a:t>If </a:t>
            </a:r>
            <a:r>
              <a:rPr lang="en-GB" dirty="0" err="1" smtClean="0"/>
              <a:t>pt</a:t>
            </a:r>
            <a:r>
              <a:rPr lang="en-GB" dirty="0" smtClean="0"/>
              <a:t>  is asymptomatic, refer to colorectal surgery or genetics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147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Conservative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Treat constipation /  slow transit bowel</a:t>
            </a:r>
          </a:p>
          <a:p>
            <a:pPr marL="0" indent="0">
              <a:buNone/>
            </a:pPr>
            <a:r>
              <a:rPr lang="en-GB" sz="2800" dirty="0"/>
              <a:t>	</a:t>
            </a:r>
            <a:r>
              <a:rPr lang="en-GB" sz="2800" dirty="0" smtClean="0"/>
              <a:t>dietary advice/increase water intake</a:t>
            </a:r>
          </a:p>
          <a:p>
            <a:pPr marL="0" indent="0">
              <a:buNone/>
            </a:pPr>
            <a:r>
              <a:rPr lang="en-GB" sz="2800" dirty="0"/>
              <a:t>	</a:t>
            </a:r>
            <a:r>
              <a:rPr lang="en-GB" sz="2800" dirty="0" smtClean="0"/>
              <a:t>Adequate fibre (not excess)</a:t>
            </a:r>
          </a:p>
          <a:p>
            <a:pPr marL="0" indent="0">
              <a:buNone/>
            </a:pPr>
            <a:r>
              <a:rPr lang="en-GB" sz="2800" dirty="0"/>
              <a:t>	</a:t>
            </a:r>
            <a:r>
              <a:rPr lang="en-GB" sz="2800" dirty="0" smtClean="0"/>
              <a:t>Stool softeners/Laxatives </a:t>
            </a:r>
          </a:p>
          <a:p>
            <a:pPr marL="0" indent="0">
              <a:buNone/>
            </a:pPr>
            <a:r>
              <a:rPr lang="en-GB" sz="2800" dirty="0" smtClean="0"/>
              <a:t>Avoid straining during defecation</a:t>
            </a:r>
          </a:p>
          <a:p>
            <a:pPr marL="0" indent="0">
              <a:buNone/>
            </a:pPr>
            <a:r>
              <a:rPr lang="en-GB" sz="2800" b="1" dirty="0" smtClean="0"/>
              <a:t>Find out patients expectations</a:t>
            </a:r>
          </a:p>
          <a:p>
            <a:pPr marL="0" indent="0">
              <a:buNone/>
            </a:pPr>
            <a:r>
              <a:rPr lang="en-GB" sz="2800" b="1" dirty="0" smtClean="0"/>
              <a:t>REFER if symptomatic with bleeding/prolapse/pain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8740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Haemorrhoids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40y male; </a:t>
            </a:r>
            <a:r>
              <a:rPr lang="en-US" sz="2800" dirty="0" err="1" smtClean="0"/>
              <a:t>haemorrhoids</a:t>
            </a:r>
            <a:r>
              <a:rPr lang="en-US" sz="2800" dirty="0" smtClean="0"/>
              <a:t> for 10 years</a:t>
            </a:r>
          </a:p>
          <a:p>
            <a:r>
              <a:rPr lang="en-US" sz="2800" dirty="0" smtClean="0"/>
              <a:t>Conservative treatment given</a:t>
            </a:r>
          </a:p>
          <a:p>
            <a:r>
              <a:rPr lang="en-US" sz="2800" dirty="0" smtClean="0"/>
              <a:t>Still very symptomatic</a:t>
            </a:r>
          </a:p>
          <a:p>
            <a:r>
              <a:rPr lang="en-US" sz="2800" dirty="0" smtClean="0"/>
              <a:t>Next step?</a:t>
            </a:r>
          </a:p>
          <a:p>
            <a:r>
              <a:rPr lang="en-US" sz="2800" dirty="0" smtClean="0"/>
              <a:t>Routine referral for treatment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109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  <a:cs typeface="Arial" charset="0"/>
              </a:rPr>
              <a:t>Treatment options</a:t>
            </a:r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4100" name="Picture 4" descr="°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-32" r="-32"/>
          <a:stretch>
            <a:fillRect/>
          </a:stretch>
        </p:blipFill>
        <p:spPr>
          <a:xfrm>
            <a:off x="179388" y="2133600"/>
            <a:ext cx="8648700" cy="3141663"/>
          </a:xfrm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9252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options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en-GB" sz="2600" b="1" dirty="0" smtClean="0"/>
              <a:t>Injection </a:t>
            </a:r>
            <a:r>
              <a:rPr lang="en-GB" sz="2600" b="1" dirty="0" err="1" smtClean="0"/>
              <a:t>sclerotherapy</a:t>
            </a:r>
            <a:r>
              <a:rPr lang="en-GB" sz="2600" b="1" dirty="0" smtClean="0"/>
              <a:t>/ rubber band ligation</a:t>
            </a:r>
          </a:p>
          <a:p>
            <a:pPr lvl="1"/>
            <a:r>
              <a:rPr lang="en-GB" sz="2200" dirty="0" smtClean="0"/>
              <a:t>60% efficacy; only for small </a:t>
            </a:r>
            <a:r>
              <a:rPr lang="en-GB" sz="2200" dirty="0" err="1" smtClean="0"/>
              <a:t>haems</a:t>
            </a:r>
            <a:endParaRPr lang="en-GB" sz="2200" dirty="0" smtClean="0"/>
          </a:p>
          <a:p>
            <a:r>
              <a:rPr lang="en-GB" sz="2600" b="1" dirty="0" smtClean="0"/>
              <a:t>HALO – day case procedure</a:t>
            </a:r>
          </a:p>
          <a:p>
            <a:pPr lvl="1"/>
            <a:r>
              <a:rPr lang="en-GB" sz="2200" dirty="0" smtClean="0"/>
              <a:t>Minimal/painless procedure</a:t>
            </a:r>
          </a:p>
          <a:p>
            <a:pPr lvl="1"/>
            <a:r>
              <a:rPr lang="en-GB" sz="2200" dirty="0" smtClean="0"/>
              <a:t>Back to work next day</a:t>
            </a:r>
          </a:p>
          <a:p>
            <a:pPr lvl="1"/>
            <a:r>
              <a:rPr lang="en-GB" sz="2200" dirty="0" smtClean="0"/>
              <a:t>Minimal risks/complications</a:t>
            </a:r>
          </a:p>
          <a:p>
            <a:pPr lvl="1"/>
            <a:r>
              <a:rPr lang="en-GB" sz="2200" dirty="0" smtClean="0"/>
              <a:t>Efficacy 85-90%</a:t>
            </a:r>
          </a:p>
          <a:p>
            <a:r>
              <a:rPr lang="en-GB" sz="2600" b="1" dirty="0" smtClean="0"/>
              <a:t>Haemorrhoidectomy –day case procedure</a:t>
            </a:r>
          </a:p>
          <a:p>
            <a:pPr lvl="1"/>
            <a:r>
              <a:rPr lang="en-GB" sz="2200" dirty="0" smtClean="0"/>
              <a:t>Efficacy &gt;95%</a:t>
            </a:r>
          </a:p>
          <a:p>
            <a:pPr lvl="1"/>
            <a:r>
              <a:rPr lang="en-GB" sz="2200" dirty="0" smtClean="0"/>
              <a:t>4-6 weeks wound healing</a:t>
            </a:r>
          </a:p>
          <a:p>
            <a:pPr lvl="1"/>
            <a:r>
              <a:rPr lang="en-GB" sz="2200" dirty="0" smtClean="0"/>
              <a:t>Significant post op pain/discomfort</a:t>
            </a:r>
          </a:p>
          <a:p>
            <a:pPr lvl="1"/>
            <a:r>
              <a:rPr lang="en-GB" sz="2200" dirty="0" smtClean="0"/>
              <a:t>Time off work around 2-3/52</a:t>
            </a:r>
            <a:endParaRPr lang="en-GB" sz="2200" dirty="0"/>
          </a:p>
          <a:p>
            <a:endParaRPr lang="en-GB" sz="2600" b="1" dirty="0" smtClean="0"/>
          </a:p>
          <a:p>
            <a:pPr lvl="1"/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116707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59113" y="333375"/>
            <a:ext cx="4537223" cy="792163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chemeClr val="hlink"/>
                </a:solidFill>
              </a:rPr>
              <a:t>Haemorrhoids</a:t>
            </a:r>
            <a:r>
              <a:rPr lang="en-GB" sz="2800" dirty="0">
                <a:solidFill>
                  <a:schemeClr val="hlink"/>
                </a:solidFill>
              </a:rPr>
              <a:t/>
            </a:r>
            <a:br>
              <a:rPr lang="en-GB" sz="2800" dirty="0">
                <a:solidFill>
                  <a:schemeClr val="hlink"/>
                </a:solidFill>
              </a:rPr>
            </a:br>
            <a:r>
              <a:rPr lang="en-GB" sz="2700" b="1" dirty="0" smtClean="0">
                <a:solidFill>
                  <a:schemeClr val="accent1"/>
                </a:solidFill>
              </a:rPr>
              <a:t>(MY  </a:t>
            </a:r>
            <a:r>
              <a:rPr lang="en-GB" sz="2700" b="1" dirty="0">
                <a:solidFill>
                  <a:schemeClr val="accent1"/>
                </a:solidFill>
              </a:rPr>
              <a:t>APPROACH)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971550" y="1773238"/>
            <a:ext cx="1223963" cy="3603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400">
                <a:latin typeface="Tahoma" pitchFamily="34" charset="0"/>
              </a:rPr>
              <a:t>Bleeding</a:t>
            </a: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5075238" y="1773238"/>
            <a:ext cx="3384550" cy="3603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400">
                <a:latin typeface="Tahoma" pitchFamily="34" charset="0"/>
              </a:rPr>
              <a:t>Prolapse +/- Bleeding +/- PR Discharge</a:t>
            </a: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468313" y="2565400"/>
            <a:ext cx="1511300" cy="9366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•"/>
            </a:pPr>
            <a:r>
              <a:rPr lang="en-GB" sz="1400">
                <a:latin typeface="Tahoma" pitchFamily="34" charset="0"/>
              </a:rPr>
              <a:t>Dietary Advice</a:t>
            </a:r>
          </a:p>
          <a:p>
            <a:pPr>
              <a:buFontTx/>
              <a:buChar char="•"/>
            </a:pPr>
            <a:r>
              <a:rPr lang="en-GB" sz="1400">
                <a:latin typeface="Tahoma" pitchFamily="34" charset="0"/>
              </a:rPr>
              <a:t>+/- Laxatives</a:t>
            </a:r>
          </a:p>
          <a:p>
            <a:pPr>
              <a:buFontTx/>
              <a:buChar char="•"/>
            </a:pPr>
            <a:r>
              <a:rPr lang="en-GB" sz="1400">
                <a:latin typeface="Tahoma" pitchFamily="34" charset="0"/>
              </a:rPr>
              <a:t>Avoid straining</a:t>
            </a: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2339975" y="2708275"/>
            <a:ext cx="1296988" cy="503238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400" dirty="0">
                <a:latin typeface="Tahoma" pitchFamily="34" charset="0"/>
              </a:rPr>
              <a:t>Flexible </a:t>
            </a:r>
          </a:p>
          <a:p>
            <a:pPr algn="ctr"/>
            <a:r>
              <a:rPr lang="en-GB" sz="1400" dirty="0" err="1">
                <a:latin typeface="Tahoma" pitchFamily="34" charset="0"/>
              </a:rPr>
              <a:t>Sigmoidoscopy</a:t>
            </a:r>
            <a:endParaRPr lang="en-GB" sz="1400" dirty="0">
              <a:latin typeface="Tahoma" pitchFamily="34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539750" y="4076700"/>
            <a:ext cx="1296988" cy="287338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400">
                <a:latin typeface="Tahoma" pitchFamily="34" charset="0"/>
              </a:rPr>
              <a:t>Asymptomatic</a:t>
            </a: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2484438" y="4076700"/>
            <a:ext cx="1296987" cy="287338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400">
                <a:latin typeface="Tahoma" pitchFamily="34" charset="0"/>
              </a:rPr>
              <a:t>Symptomatic</a:t>
            </a: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539750" y="5013325"/>
            <a:ext cx="1296988" cy="287338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400">
                <a:latin typeface="Tahoma" pitchFamily="34" charset="0"/>
              </a:rPr>
              <a:t>Discharge</a:t>
            </a: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2484438" y="4941888"/>
            <a:ext cx="1296987" cy="6477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z="1400">
                <a:latin typeface="Tahoma" pitchFamily="34" charset="0"/>
              </a:rPr>
              <a:t>?RBL</a:t>
            </a:r>
          </a:p>
          <a:p>
            <a:r>
              <a:rPr lang="en-GB" sz="1400">
                <a:latin typeface="Tahoma" pitchFamily="34" charset="0"/>
              </a:rPr>
              <a:t>?Sclerotherapy</a:t>
            </a: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4211638" y="2708275"/>
            <a:ext cx="1296987" cy="50641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400">
                <a:latin typeface="Tahoma" pitchFamily="34" charset="0"/>
              </a:rPr>
              <a:t>Warfarin</a:t>
            </a:r>
          </a:p>
          <a:p>
            <a:pPr algn="ctr"/>
            <a:r>
              <a:rPr lang="en-GB" sz="1400">
                <a:latin typeface="Tahoma" pitchFamily="34" charset="0"/>
              </a:rPr>
              <a:t>Anticoagulants</a:t>
            </a: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5795963" y="2708275"/>
            <a:ext cx="1296987" cy="5048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400">
                <a:latin typeface="Tahoma" pitchFamily="34" charset="0"/>
              </a:rPr>
              <a:t>Grade II, III or</a:t>
            </a:r>
          </a:p>
          <a:p>
            <a:pPr algn="ctr"/>
            <a:r>
              <a:rPr lang="en-GB" sz="1400">
                <a:latin typeface="Tahoma" pitchFamily="34" charset="0"/>
              </a:rPr>
              <a:t> Circumferential</a:t>
            </a: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4211638" y="3716338"/>
            <a:ext cx="1296987" cy="287337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400" dirty="0" smtClean="0">
                <a:latin typeface="Tahoma" pitchFamily="34" charset="0"/>
              </a:rPr>
              <a:t>HALO</a:t>
            </a:r>
            <a:endParaRPr lang="en-GB" sz="1400" dirty="0">
              <a:latin typeface="Tahoma" pitchFamily="34" charset="0"/>
            </a:endParaRP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7451725" y="2708275"/>
            <a:ext cx="1296988" cy="5048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400">
                <a:latin typeface="Tahoma" pitchFamily="34" charset="0"/>
              </a:rPr>
              <a:t>Grade IV +</a:t>
            </a:r>
          </a:p>
          <a:p>
            <a:pPr algn="ctr"/>
            <a:r>
              <a:rPr lang="en-GB" sz="1400">
                <a:latin typeface="Tahoma" pitchFamily="34" charset="0"/>
              </a:rPr>
              <a:t>Skin tags</a:t>
            </a: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5940425" y="3716338"/>
            <a:ext cx="935038" cy="5762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sz="1400" dirty="0">
              <a:latin typeface="Tahoma" pitchFamily="34" charset="0"/>
            </a:endParaRPr>
          </a:p>
          <a:p>
            <a:r>
              <a:rPr lang="en-GB" sz="1400" dirty="0" smtClean="0">
                <a:latin typeface="Tahoma" pitchFamily="34" charset="0"/>
              </a:rPr>
              <a:t>HALO</a:t>
            </a:r>
            <a:endParaRPr lang="en-GB" sz="1400" dirty="0">
              <a:latin typeface="Tahoma" pitchFamily="34" charset="0"/>
            </a:endParaRP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7164388" y="3716338"/>
            <a:ext cx="1835150" cy="6477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z="1400" dirty="0" smtClean="0">
                <a:latin typeface="Tahoma" pitchFamily="34" charset="0"/>
              </a:rPr>
              <a:t>2 </a:t>
            </a:r>
            <a:r>
              <a:rPr lang="en-GB" sz="1400" dirty="0">
                <a:latin typeface="Tahoma" pitchFamily="34" charset="0"/>
              </a:rPr>
              <a:t>stage </a:t>
            </a:r>
            <a:r>
              <a:rPr lang="en-GB" sz="1400" dirty="0" smtClean="0">
                <a:latin typeface="Tahoma" pitchFamily="34" charset="0"/>
              </a:rPr>
              <a:t>HALO</a:t>
            </a:r>
          </a:p>
          <a:p>
            <a:r>
              <a:rPr lang="en-GB" sz="1400" dirty="0" smtClean="0">
                <a:latin typeface="Tahoma" pitchFamily="34" charset="0"/>
              </a:rPr>
              <a:t>Haemorrhoidectomy</a:t>
            </a:r>
            <a:endParaRPr lang="en-GB" sz="1400" dirty="0">
              <a:latin typeface="Tahoma" pitchFamily="34" charset="0"/>
            </a:endParaRPr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1476375" y="21336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1979613" y="29241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3203575" y="3213100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 flipH="1">
            <a:off x="1476375" y="3213100"/>
            <a:ext cx="1439863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3203575" y="43656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1258888" y="43656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6515100" y="21336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 flipH="1">
            <a:off x="5291138" y="2133600"/>
            <a:ext cx="79216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7019925" y="2133600"/>
            <a:ext cx="6477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>
            <a:off x="4859338" y="32131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>
            <a:off x="6443663" y="32131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>
            <a:off x="8099425" y="32131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89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0050"/>
            <a:ext cx="7772400" cy="1143000"/>
          </a:xfrm>
        </p:spPr>
        <p:txBody>
          <a:bodyPr/>
          <a:lstStyle/>
          <a:p>
            <a:r>
              <a:rPr lang="en-US" sz="3600" dirty="0" smtClean="0"/>
              <a:t>Anal Fissures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24744"/>
            <a:ext cx="7772400" cy="4114800"/>
          </a:xfrm>
        </p:spPr>
        <p:txBody>
          <a:bodyPr/>
          <a:lstStyle/>
          <a:p>
            <a:r>
              <a:rPr lang="en-US" sz="2800" dirty="0" smtClean="0"/>
              <a:t>28y f; perianal pain with bleeding/passing glass</a:t>
            </a:r>
          </a:p>
          <a:p>
            <a:r>
              <a:rPr lang="en-US" sz="2800" dirty="0" smtClean="0"/>
              <a:t>2% </a:t>
            </a:r>
            <a:r>
              <a:rPr lang="en-US" sz="2800" dirty="0" err="1" smtClean="0"/>
              <a:t>Diltiazem</a:t>
            </a:r>
            <a:r>
              <a:rPr lang="en-US" sz="2800" dirty="0" smtClean="0"/>
              <a:t> cream</a:t>
            </a:r>
          </a:p>
          <a:p>
            <a:pPr lvl="1"/>
            <a:r>
              <a:rPr lang="en-US" dirty="0" smtClean="0"/>
              <a:t>Better tolerated </a:t>
            </a:r>
          </a:p>
          <a:p>
            <a:pPr marL="0" indent="0">
              <a:buNone/>
            </a:pPr>
            <a:r>
              <a:rPr lang="en-US" sz="2800" dirty="0" smtClean="0"/>
              <a:t>    GTN cream -6/52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headaches</a:t>
            </a:r>
          </a:p>
          <a:p>
            <a:r>
              <a:rPr lang="en-US" sz="2800" dirty="0" smtClean="0"/>
              <a:t>General advice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Content Placeholder 1"/>
          <p:cNvPicPr>
            <a:picLocks noChangeAspect="1"/>
          </p:cNvPicPr>
          <p:nvPr/>
        </p:nvPicPr>
        <p:blipFill>
          <a:blip r:embed="rId2"/>
          <a:srcRect t="6003" b="6003"/>
          <a:stretch>
            <a:fillRect/>
          </a:stretch>
        </p:blipFill>
        <p:spPr bwMode="auto">
          <a:xfrm>
            <a:off x="3995936" y="1916832"/>
            <a:ext cx="3672408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</p:spTree>
    <p:extLst>
      <p:ext uri="{BB962C8B-B14F-4D97-AF65-F5344CB8AC3E}">
        <p14:creationId xmlns:p14="http://schemas.microsoft.com/office/powerpoint/2010/main" val="159664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 if: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lvl="1"/>
            <a:r>
              <a:rPr lang="en-US" sz="2400" dirty="0"/>
              <a:t>if no </a:t>
            </a:r>
            <a:r>
              <a:rPr lang="en-US" sz="2400" dirty="0" smtClean="0"/>
              <a:t>response/persistent symptoms</a:t>
            </a:r>
            <a:endParaRPr lang="en-US" sz="2400" dirty="0"/>
          </a:p>
          <a:p>
            <a:pPr lvl="1"/>
            <a:r>
              <a:rPr lang="en-US" sz="2400" dirty="0"/>
              <a:t>Unusual position of fissure </a:t>
            </a:r>
            <a:r>
              <a:rPr lang="en-US" sz="2400" dirty="0" err="1"/>
              <a:t>eg</a:t>
            </a:r>
            <a:r>
              <a:rPr lang="en-US" sz="2400" dirty="0"/>
              <a:t>. Anterior/lateral</a:t>
            </a:r>
          </a:p>
          <a:p>
            <a:pPr lvl="1"/>
            <a:r>
              <a:rPr lang="en-US" sz="2400" dirty="0"/>
              <a:t>Multiple fissures</a:t>
            </a:r>
          </a:p>
          <a:p>
            <a:pPr lvl="1"/>
            <a:r>
              <a:rPr lang="en-US" sz="2400" dirty="0"/>
              <a:t>Associated pathologies- </a:t>
            </a:r>
            <a:r>
              <a:rPr lang="en-US" sz="2400" dirty="0" err="1"/>
              <a:t>Crohns</a:t>
            </a:r>
            <a:r>
              <a:rPr lang="en-US" sz="2400" dirty="0"/>
              <a:t>, HIV, carcinoma etc.</a:t>
            </a:r>
          </a:p>
          <a:p>
            <a:pPr lvl="1"/>
            <a:r>
              <a:rPr lang="en-US" sz="2400" dirty="0"/>
              <a:t>Other symptoms/family history of </a:t>
            </a:r>
            <a:r>
              <a:rPr lang="en-US" sz="2400" dirty="0" err="1" smtClean="0"/>
              <a:t>iBD</a:t>
            </a:r>
            <a:endParaRPr lang="en-US" sz="2800" dirty="0" smtClean="0"/>
          </a:p>
          <a:p>
            <a:r>
              <a:rPr lang="en-US" sz="2800" dirty="0" smtClean="0"/>
              <a:t>Need </a:t>
            </a:r>
            <a:r>
              <a:rPr lang="en-US" sz="2800" dirty="0"/>
              <a:t>evaluation of bowel</a:t>
            </a:r>
          </a:p>
          <a:p>
            <a:r>
              <a:rPr lang="en-US" sz="2800" dirty="0"/>
              <a:t>Options:</a:t>
            </a:r>
          </a:p>
          <a:p>
            <a:pPr lvl="1"/>
            <a:r>
              <a:rPr lang="en-US" dirty="0"/>
              <a:t>Botox injection (70%)</a:t>
            </a:r>
          </a:p>
          <a:p>
            <a:pPr lvl="1"/>
            <a:r>
              <a:rPr lang="en-US" dirty="0" err="1"/>
              <a:t>Sphincterotomy</a:t>
            </a:r>
            <a:r>
              <a:rPr lang="en-US" dirty="0"/>
              <a:t> (&gt;95% success rate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Advancement flap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43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‘Itchy Bottom’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56y male; itchy bottom; occasional </a:t>
            </a:r>
            <a:r>
              <a:rPr lang="en-US" dirty="0" err="1" smtClean="0"/>
              <a:t>pr</a:t>
            </a:r>
            <a:r>
              <a:rPr lang="en-US" dirty="0" smtClean="0"/>
              <a:t> bleed;</a:t>
            </a:r>
          </a:p>
          <a:p>
            <a:r>
              <a:rPr lang="en-US" dirty="0" smtClean="0"/>
              <a:t>Discomfort</a:t>
            </a:r>
          </a:p>
          <a:p>
            <a:r>
              <a:rPr lang="en-US" dirty="0" smtClean="0"/>
              <a:t>How to</a:t>
            </a:r>
          </a:p>
          <a:p>
            <a:pPr marL="0" indent="0">
              <a:buNone/>
            </a:pPr>
            <a:r>
              <a:rPr lang="en-US" dirty="0" smtClean="0"/>
              <a:t>   Manage?</a:t>
            </a:r>
            <a:endParaRPr lang="en-US" dirty="0"/>
          </a:p>
        </p:txBody>
      </p:sp>
      <p:pic>
        <p:nvPicPr>
          <p:cNvPr id="4" name="Picture 3" descr="image1_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564904"/>
            <a:ext cx="4824536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92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en-US" dirty="0" smtClean="0"/>
              <a:t>Itchy Bottom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772400" cy="4114800"/>
          </a:xfrm>
        </p:spPr>
        <p:txBody>
          <a:bodyPr/>
          <a:lstStyle/>
          <a:p>
            <a:r>
              <a:rPr lang="en-US" sz="2800" dirty="0" smtClean="0"/>
              <a:t>Causes:</a:t>
            </a:r>
          </a:p>
          <a:p>
            <a:pPr lvl="1"/>
            <a:r>
              <a:rPr lang="en-US" b="1" i="1" u="sng" dirty="0" err="1" smtClean="0"/>
              <a:t>Haemorrhoids</a:t>
            </a:r>
            <a:r>
              <a:rPr lang="en-US" b="1" i="1" u="sng" dirty="0" smtClean="0"/>
              <a:t>/</a:t>
            </a:r>
            <a:r>
              <a:rPr lang="en-US" dirty="0" smtClean="0"/>
              <a:t>skin tags</a:t>
            </a:r>
          </a:p>
          <a:p>
            <a:pPr lvl="1"/>
            <a:r>
              <a:rPr lang="en-US" dirty="0" smtClean="0"/>
              <a:t>Incontinence</a:t>
            </a:r>
          </a:p>
          <a:p>
            <a:pPr lvl="1"/>
            <a:r>
              <a:rPr lang="en-US" dirty="0" smtClean="0"/>
              <a:t>anal fistulae/fissures/warts</a:t>
            </a:r>
          </a:p>
          <a:p>
            <a:pPr lvl="1"/>
            <a:r>
              <a:rPr lang="en-US" dirty="0" smtClean="0"/>
              <a:t>Dietary- excess coffee/tea/beer/citrus fruits/ tomatoes/spicy foods</a:t>
            </a:r>
            <a:endParaRPr lang="en-US" dirty="0"/>
          </a:p>
          <a:p>
            <a:pPr lvl="1"/>
            <a:r>
              <a:rPr lang="en-US" dirty="0" smtClean="0"/>
              <a:t>Infections</a:t>
            </a:r>
          </a:p>
          <a:p>
            <a:pPr lvl="1"/>
            <a:r>
              <a:rPr lang="en-US" dirty="0" smtClean="0"/>
              <a:t>Skin conditions-psoriasis, dermatitis etc.</a:t>
            </a:r>
          </a:p>
          <a:p>
            <a:pPr lvl="1"/>
            <a:r>
              <a:rPr lang="en-US" dirty="0"/>
              <a:t>diabetes mellitus, </a:t>
            </a:r>
            <a:r>
              <a:rPr lang="en-US" dirty="0" smtClean="0"/>
              <a:t>leukemia, </a:t>
            </a:r>
            <a:r>
              <a:rPr lang="en-US" dirty="0"/>
              <a:t>kidney failure, liver </a:t>
            </a:r>
            <a:r>
              <a:rPr lang="en-US" dirty="0" smtClean="0"/>
              <a:t>diseases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63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advice</a:t>
            </a:r>
          </a:p>
          <a:p>
            <a:r>
              <a:rPr lang="en-US" dirty="0" smtClean="0"/>
              <a:t>Refer for treatment of  </a:t>
            </a:r>
            <a:r>
              <a:rPr lang="en-US" dirty="0" err="1" smtClean="0"/>
              <a:t>haemorrhoids</a:t>
            </a:r>
            <a:r>
              <a:rPr lang="en-US" dirty="0" smtClean="0"/>
              <a:t>/other causes</a:t>
            </a:r>
          </a:p>
          <a:p>
            <a:r>
              <a:rPr lang="en-US" dirty="0" smtClean="0"/>
              <a:t>Soothing creams</a:t>
            </a:r>
          </a:p>
        </p:txBody>
      </p:sp>
    </p:spTree>
    <p:extLst>
      <p:ext uri="{BB962C8B-B14F-4D97-AF65-F5344CB8AC3E}">
        <p14:creationId xmlns:p14="http://schemas.microsoft.com/office/powerpoint/2010/main" val="248638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done with patients with a </a:t>
            </a:r>
            <a:r>
              <a:rPr lang="en-GB" dirty="0" err="1" smtClean="0"/>
              <a:t>FHx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108254" cy="435133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Genetic counsellors create a family tree</a:t>
            </a:r>
          </a:p>
          <a:p>
            <a:r>
              <a:rPr lang="en-GB" dirty="0" smtClean="0"/>
              <a:t>Grade cases as high/moderate/low risk</a:t>
            </a:r>
          </a:p>
          <a:p>
            <a:endParaRPr lang="en-GB" dirty="0"/>
          </a:p>
          <a:p>
            <a:r>
              <a:rPr lang="en-GB" dirty="0" smtClean="0"/>
              <a:t>Low risk &gt; same as population &gt; NBCSP at entry age</a:t>
            </a:r>
          </a:p>
          <a:p>
            <a:endParaRPr lang="en-GB" dirty="0"/>
          </a:p>
          <a:p>
            <a:r>
              <a:rPr lang="en-GB" dirty="0" smtClean="0"/>
              <a:t>High risk - &gt; colonoscopy at ~10yrs before closest index relative, then ~18/12 </a:t>
            </a:r>
            <a:r>
              <a:rPr lang="en-GB" dirty="0" err="1" smtClean="0"/>
              <a:t>ly</a:t>
            </a:r>
            <a:r>
              <a:rPr lang="en-GB" dirty="0" smtClean="0"/>
              <a:t>- option of genetic testing (pros &amp; cons)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Moderate risk: 3-5 yearly colonoscopy or colonoscopy at 45 &amp; 55 yrs.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21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Incontinence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10% of population; 1-2% seek help</a:t>
            </a:r>
            <a:endParaRPr lang="en-US" dirty="0"/>
          </a:p>
          <a:p>
            <a:r>
              <a:rPr lang="en-US" dirty="0" smtClean="0"/>
              <a:t>Aim: Differentiate between primary and secondary causes of </a:t>
            </a:r>
            <a:r>
              <a:rPr lang="en-US" dirty="0" err="1" smtClean="0"/>
              <a:t>faecal</a:t>
            </a:r>
            <a:r>
              <a:rPr lang="en-US" dirty="0" smtClean="0"/>
              <a:t> incontinence</a:t>
            </a:r>
          </a:p>
          <a:p>
            <a:r>
              <a:rPr lang="en-US" dirty="0" smtClean="0"/>
              <a:t>Rule out red flag features</a:t>
            </a:r>
          </a:p>
          <a:p>
            <a:r>
              <a:rPr lang="en-US" dirty="0" smtClean="0"/>
              <a:t>ALL patients needs colonic evaluation</a:t>
            </a:r>
          </a:p>
          <a:p>
            <a:pPr lvl="1"/>
            <a:r>
              <a:rPr lang="en-US" dirty="0" smtClean="0"/>
              <a:t>Flexible </a:t>
            </a:r>
            <a:r>
              <a:rPr lang="en-US" dirty="0" err="1" smtClean="0"/>
              <a:t>sigmoidoscopy</a:t>
            </a:r>
            <a:r>
              <a:rPr lang="en-US" dirty="0" smtClean="0"/>
              <a:t>/colonoscopy</a:t>
            </a:r>
          </a:p>
          <a:p>
            <a:pPr lvl="1"/>
            <a:r>
              <a:rPr lang="en-US" dirty="0" smtClean="0"/>
              <a:t>Ct colon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069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Assessment </a:t>
            </a:r>
            <a:endParaRPr lang="en-US" dirty="0"/>
          </a:p>
          <a:p>
            <a:pPr>
              <a:buFont typeface="Wingdings" charset="0"/>
              <a:buChar char=" "/>
            </a:pPr>
            <a:r>
              <a:rPr lang="en-US" dirty="0" smtClean="0"/>
              <a:t>-bowel symptoms/red </a:t>
            </a:r>
            <a:r>
              <a:rPr lang="en-US" dirty="0"/>
              <a:t>flags/signs of bowel cancer </a:t>
            </a:r>
          </a:p>
          <a:p>
            <a:pPr marL="0" indent="0">
              <a:buNone/>
            </a:pPr>
            <a:r>
              <a:rPr lang="en-US" dirty="0">
                <a:latin typeface="Wingdings"/>
              </a:rPr>
              <a:t> </a:t>
            </a:r>
            <a:r>
              <a:rPr lang="en-US" dirty="0" smtClean="0"/>
              <a:t>-bowel habit/medication </a:t>
            </a:r>
            <a:r>
              <a:rPr lang="en-US" dirty="0"/>
              <a:t>review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-DRE-exclude </a:t>
            </a:r>
            <a:r>
              <a:rPr lang="en-US" dirty="0" err="1"/>
              <a:t>faecal</a:t>
            </a:r>
            <a:r>
              <a:rPr lang="en-US" dirty="0"/>
              <a:t> </a:t>
            </a:r>
            <a:r>
              <a:rPr lang="en-US" dirty="0" smtClean="0"/>
              <a:t>impaction/overflow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assess </a:t>
            </a:r>
            <a:r>
              <a:rPr lang="en-US" dirty="0"/>
              <a:t>anal tone and squeeze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2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ncontinence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Initial bowel management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-Dietary </a:t>
            </a:r>
            <a:r>
              <a:rPr lang="en-US" dirty="0"/>
              <a:t>modification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-Medication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-reassurance </a:t>
            </a:r>
            <a:r>
              <a:rPr lang="en-US" dirty="0"/>
              <a:t>and lifestyle advice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-’Leeds Continence support Group’ </a:t>
            </a:r>
          </a:p>
          <a:p>
            <a:pPr marL="0" indent="0">
              <a:buNone/>
            </a:pPr>
            <a:r>
              <a:rPr lang="en-US" dirty="0" smtClean="0"/>
              <a:t>Referral to Leeds pelvic floor team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95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 if: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114800"/>
          </a:xfrm>
        </p:spPr>
        <p:txBody>
          <a:bodyPr/>
          <a:lstStyle/>
          <a:p>
            <a:r>
              <a:rPr lang="en-US" dirty="0" smtClean="0"/>
              <a:t>Obstetric injury</a:t>
            </a:r>
          </a:p>
          <a:p>
            <a:r>
              <a:rPr lang="en-US" dirty="0" smtClean="0"/>
              <a:t>Refractory symptoms/severe symptoms</a:t>
            </a:r>
            <a:endParaRPr lang="en-US" dirty="0"/>
          </a:p>
          <a:p>
            <a:r>
              <a:rPr lang="en-US" dirty="0" smtClean="0"/>
              <a:t>Gross </a:t>
            </a:r>
            <a:r>
              <a:rPr lang="en-US" dirty="0"/>
              <a:t>sphincter </a:t>
            </a:r>
            <a:r>
              <a:rPr lang="en-US" dirty="0" smtClean="0"/>
              <a:t>pathology/defects</a:t>
            </a:r>
          </a:p>
          <a:p>
            <a:r>
              <a:rPr lang="en-US" dirty="0" smtClean="0"/>
              <a:t>prolapse</a:t>
            </a:r>
            <a:endParaRPr lang="en-US" dirty="0"/>
          </a:p>
          <a:p>
            <a:r>
              <a:rPr lang="en-US" dirty="0" smtClean="0"/>
              <a:t>Relevant </a:t>
            </a:r>
            <a:r>
              <a:rPr lang="en-US" dirty="0"/>
              <a:t>co-morbidity (neurological disease) </a:t>
            </a:r>
          </a:p>
          <a:p>
            <a:r>
              <a:rPr lang="en-US" dirty="0" smtClean="0"/>
              <a:t>Patient </a:t>
            </a:r>
            <a:r>
              <a:rPr lang="en-US" dirty="0"/>
              <a:t>request </a:t>
            </a:r>
            <a:endParaRPr lang="en-US" dirty="0" smtClean="0"/>
          </a:p>
          <a:p>
            <a:r>
              <a:rPr lang="en-US" dirty="0" smtClean="0"/>
              <a:t>If red flag or other symptoms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60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114800"/>
          </a:xfrm>
        </p:spPr>
        <p:txBody>
          <a:bodyPr/>
          <a:lstStyle/>
          <a:p>
            <a:r>
              <a:rPr lang="en-US" dirty="0" err="1" smtClean="0"/>
              <a:t>Anorectal</a:t>
            </a:r>
            <a:r>
              <a:rPr lang="en-US" dirty="0" smtClean="0"/>
              <a:t> physiology</a:t>
            </a:r>
          </a:p>
          <a:p>
            <a:pPr lvl="1"/>
            <a:r>
              <a:rPr lang="en-US" dirty="0" smtClean="0"/>
              <a:t>Resting &amp; squeeze pressures </a:t>
            </a:r>
          </a:p>
          <a:p>
            <a:r>
              <a:rPr lang="en-US" dirty="0" err="1" smtClean="0"/>
              <a:t>Endoanal</a:t>
            </a:r>
            <a:r>
              <a:rPr lang="en-US" dirty="0" smtClean="0"/>
              <a:t> ultrasound</a:t>
            </a:r>
          </a:p>
          <a:p>
            <a:r>
              <a:rPr lang="en-US" dirty="0" smtClean="0"/>
              <a:t>ASSESS MULTICOMPARTMENT INVOLVEMENT</a:t>
            </a:r>
          </a:p>
          <a:p>
            <a:r>
              <a:rPr lang="en-US" dirty="0" smtClean="0"/>
              <a:t>Leeds Pelvic floor MDT</a:t>
            </a:r>
          </a:p>
          <a:p>
            <a:r>
              <a:rPr lang="en-US" dirty="0" smtClean="0"/>
              <a:t>Conservative treatment (nurse led)</a:t>
            </a:r>
          </a:p>
          <a:p>
            <a:pPr lvl="1"/>
            <a:r>
              <a:rPr lang="en-US" dirty="0" smtClean="0"/>
              <a:t>Success rates: 20-30%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94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options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Sphincter repair</a:t>
            </a:r>
          </a:p>
          <a:p>
            <a:r>
              <a:rPr lang="en-US" dirty="0"/>
              <a:t>Sacral </a:t>
            </a:r>
            <a:r>
              <a:rPr lang="en-US" dirty="0" err="1"/>
              <a:t>Neuromodulation</a:t>
            </a:r>
            <a:endParaRPr lang="en-US" dirty="0"/>
          </a:p>
          <a:p>
            <a:pPr lvl="1"/>
            <a:r>
              <a:rPr lang="en-US" dirty="0"/>
              <a:t>Gold standard of treatment</a:t>
            </a:r>
          </a:p>
          <a:p>
            <a:pPr lvl="1"/>
            <a:r>
              <a:rPr lang="en-US" dirty="0"/>
              <a:t>Success rates: 80%; (60% fully continent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FENIX magnetic sphincter</a:t>
            </a:r>
          </a:p>
          <a:p>
            <a:r>
              <a:rPr lang="en-US" dirty="0" smtClean="0"/>
              <a:t>ACE procedure</a:t>
            </a:r>
          </a:p>
          <a:p>
            <a:r>
              <a:rPr lang="en-US" dirty="0" smtClean="0"/>
              <a:t>Colostomy</a:t>
            </a:r>
          </a:p>
        </p:txBody>
      </p:sp>
    </p:spTree>
    <p:extLst>
      <p:ext uri="{BB962C8B-B14F-4D97-AF65-F5344CB8AC3E}">
        <p14:creationId xmlns:p14="http://schemas.microsoft.com/office/powerpoint/2010/main" val="32092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315416"/>
            <a:ext cx="8229600" cy="1143000"/>
          </a:xfrm>
        </p:spPr>
        <p:txBody>
          <a:bodyPr/>
          <a:lstStyle/>
          <a:p>
            <a:r>
              <a:rPr lang="en-GB" sz="3200" dirty="0" smtClean="0"/>
              <a:t>GATEKEEPER PROCEDURE </a:t>
            </a:r>
            <a:endParaRPr lang="en-GB" sz="3200" dirty="0"/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773238"/>
            <a:ext cx="7772400" cy="4114800"/>
          </a:xfrm>
        </p:spPr>
        <p:txBody>
          <a:bodyPr/>
          <a:lstStyle/>
          <a:p>
            <a:pPr marL="457200" lvl="1" indent="0">
              <a:buNone/>
            </a:pPr>
            <a:endParaRPr lang="en-GB" sz="2400" dirty="0" smtClean="0">
              <a:solidFill>
                <a:schemeClr val="bg1"/>
              </a:solidFill>
            </a:endParaRPr>
          </a:p>
          <a:p>
            <a:pPr lvl="1"/>
            <a:endParaRPr lang="en-GB" sz="2000" dirty="0" smtClean="0">
              <a:solidFill>
                <a:schemeClr val="bg1"/>
              </a:solidFill>
            </a:endParaRPr>
          </a:p>
        </p:txBody>
      </p:sp>
      <p:pic>
        <p:nvPicPr>
          <p:cNvPr id="2" name="Picture 1" descr="MVC-003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92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Sacral Nerve Modulation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Permanent Implant</a:t>
            </a:r>
          </a:p>
          <a:p>
            <a:endParaRPr lang="en-GB" dirty="0" smtClean="0"/>
          </a:p>
          <a:p>
            <a:r>
              <a:rPr lang="en-GB" dirty="0" smtClean="0"/>
              <a:t>S3 implant</a:t>
            </a:r>
          </a:p>
          <a:p>
            <a:r>
              <a:rPr lang="en-GB" dirty="0" err="1" smtClean="0"/>
              <a:t>Interstim</a:t>
            </a:r>
            <a:r>
              <a:rPr lang="en-GB" dirty="0" smtClean="0"/>
              <a:t> buried in</a:t>
            </a:r>
          </a:p>
          <a:p>
            <a:pPr>
              <a:buNone/>
            </a:pPr>
            <a:r>
              <a:rPr lang="en-GB" dirty="0" smtClean="0"/>
              <a:t>	buttock</a:t>
            </a:r>
          </a:p>
          <a:p>
            <a:r>
              <a:rPr lang="en-GB" dirty="0" smtClean="0"/>
              <a:t>Remote programmer</a:t>
            </a:r>
            <a:endParaRPr lang="en-GB" dirty="0"/>
          </a:p>
        </p:txBody>
      </p:sp>
      <p:pic>
        <p:nvPicPr>
          <p:cNvPr id="4" name="Picture 3" descr="implantwithtinedlead2.jpg"/>
          <p:cNvPicPr>
            <a:picLocks noChangeAspect="1"/>
          </p:cNvPicPr>
          <p:nvPr/>
        </p:nvPicPr>
        <p:blipFill>
          <a:blip r:embed="rId3" cstate="print"/>
          <a:srcRect l="4360" t="6987" r="6267" b="4505"/>
          <a:stretch>
            <a:fillRect/>
          </a:stretch>
        </p:blipFill>
        <p:spPr>
          <a:xfrm>
            <a:off x="5334000" y="1371600"/>
            <a:ext cx="3124200" cy="2895600"/>
          </a:xfrm>
          <a:prstGeom prst="rect">
            <a:avLst/>
          </a:prstGeom>
        </p:spPr>
      </p:pic>
      <p:pic>
        <p:nvPicPr>
          <p:cNvPr id="5" name="Picture 4" descr="Tined%20lea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4419600"/>
            <a:ext cx="2103120" cy="2103120"/>
          </a:xfrm>
          <a:prstGeom prst="rect">
            <a:avLst/>
          </a:prstGeom>
        </p:spPr>
      </p:pic>
      <p:pic>
        <p:nvPicPr>
          <p:cNvPr id="6" name="Content Placeholder 3" descr="11002099944i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34200" y="4416172"/>
            <a:ext cx="1981200" cy="207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31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Obstructed defecation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Difficulty in evacuation; long time on toilet/digitation to evacuate</a:t>
            </a:r>
          </a:p>
          <a:p>
            <a:r>
              <a:rPr lang="en-US" dirty="0" smtClean="0"/>
              <a:t>Internal rectal prolapse/</a:t>
            </a:r>
            <a:r>
              <a:rPr lang="en-US" dirty="0" err="1" smtClean="0"/>
              <a:t>rectocoele</a:t>
            </a:r>
            <a:r>
              <a:rPr lang="en-US" dirty="0" smtClean="0"/>
              <a:t>/descent</a:t>
            </a:r>
          </a:p>
          <a:p>
            <a:r>
              <a:rPr lang="en-US" dirty="0" smtClean="0"/>
              <a:t>Treatable:</a:t>
            </a:r>
          </a:p>
          <a:p>
            <a:pPr lvl="1"/>
            <a:r>
              <a:rPr lang="en-US" dirty="0" smtClean="0"/>
              <a:t>Conservative treatment</a:t>
            </a:r>
          </a:p>
          <a:p>
            <a:pPr lvl="1"/>
            <a:r>
              <a:rPr lang="en-US" dirty="0" smtClean="0"/>
              <a:t>Lap ventral mesh </a:t>
            </a:r>
            <a:r>
              <a:rPr lang="en-US" dirty="0" err="1" smtClean="0"/>
              <a:t>rectopexy</a:t>
            </a:r>
            <a:endParaRPr lang="en-US" dirty="0" smtClean="0"/>
          </a:p>
          <a:p>
            <a:pPr lvl="1"/>
            <a:r>
              <a:rPr lang="en-US" dirty="0" smtClean="0"/>
              <a:t>STARR procedure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60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Rectal prolapse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presentation</a:t>
            </a:r>
          </a:p>
          <a:p>
            <a:r>
              <a:rPr lang="en-US" dirty="0" smtClean="0"/>
              <a:t>Full thickness prolapse of rectum</a:t>
            </a:r>
          </a:p>
          <a:p>
            <a:r>
              <a:rPr lang="en-US" dirty="0" smtClean="0"/>
              <a:t>Important to differentiate from </a:t>
            </a:r>
            <a:r>
              <a:rPr lang="en-US" dirty="0" err="1" smtClean="0"/>
              <a:t>haemorrhoids</a:t>
            </a:r>
            <a:endParaRPr lang="en-US" dirty="0" smtClean="0"/>
          </a:p>
          <a:p>
            <a:r>
              <a:rPr lang="en-US" dirty="0" smtClean="0"/>
              <a:t>Conservative treatment</a:t>
            </a:r>
          </a:p>
          <a:p>
            <a:pPr lvl="1"/>
            <a:r>
              <a:rPr lang="en-US" dirty="0" smtClean="0"/>
              <a:t>Small/mucosal prolapse</a:t>
            </a:r>
          </a:p>
          <a:p>
            <a:pPr lvl="1"/>
            <a:r>
              <a:rPr lang="en-US" dirty="0" smtClean="0"/>
              <a:t>Not fit for treatment</a:t>
            </a:r>
            <a:endParaRPr lang="en-US" dirty="0"/>
          </a:p>
        </p:txBody>
      </p:sp>
      <p:pic>
        <p:nvPicPr>
          <p:cNvPr id="4" name="Picture 3" descr="rectal-prolapse-cedars-sinai-medical-center-medicine-resident-talk-7-63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717032"/>
            <a:ext cx="2915816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98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2WW bowel cancer referral guidelines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BRRB					flexi sig</a:t>
            </a:r>
          </a:p>
          <a:p>
            <a:r>
              <a:rPr lang="en-GB" dirty="0" smtClean="0"/>
              <a:t>Loose stool				colonoscopy</a:t>
            </a:r>
          </a:p>
          <a:p>
            <a:r>
              <a:rPr lang="en-GB" dirty="0" smtClean="0"/>
              <a:t>Loose stool with blood		                 colonoscopy</a:t>
            </a:r>
          </a:p>
          <a:p>
            <a:r>
              <a:rPr lang="en-GB" dirty="0" smtClean="0"/>
              <a:t>Rectal mass				clinic</a:t>
            </a:r>
          </a:p>
          <a:p>
            <a:r>
              <a:rPr lang="en-GB" dirty="0" smtClean="0"/>
              <a:t>Iron </a:t>
            </a:r>
            <a:r>
              <a:rPr lang="en-GB" dirty="0" err="1" smtClean="0"/>
              <a:t>def</a:t>
            </a:r>
            <a:r>
              <a:rPr lang="en-GB" dirty="0" smtClean="0"/>
              <a:t> anaemia			OGD/colonoscopy or CTC</a:t>
            </a:r>
          </a:p>
          <a:p>
            <a:r>
              <a:rPr lang="en-GB" dirty="0" smtClean="0"/>
              <a:t>Abdominal mass			CT or clinic																		-any of the above in an unfit patient &gt; clinic first</a:t>
            </a:r>
          </a:p>
          <a:p>
            <a:endParaRPr lang="en-GB" dirty="0"/>
          </a:p>
          <a:p>
            <a:r>
              <a:rPr lang="en-GB" dirty="0" smtClean="0"/>
              <a:t>Major future differences:									-less emphasis on duration of symptoms and / or age				</a:t>
            </a:r>
          </a:p>
          <a:p>
            <a:endParaRPr lang="en-GB" dirty="0"/>
          </a:p>
          <a:p>
            <a:r>
              <a:rPr lang="en-GB" dirty="0" smtClean="0"/>
              <a:t>Impact: more testing, more infrastructure needed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924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can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114800"/>
          </a:xfrm>
        </p:spPr>
        <p:txBody>
          <a:bodyPr/>
          <a:lstStyle/>
          <a:p>
            <a:r>
              <a:rPr lang="en-US" dirty="0" err="1" smtClean="0"/>
              <a:t>Perineal</a:t>
            </a:r>
            <a:r>
              <a:rPr lang="en-US" dirty="0" smtClean="0"/>
              <a:t> procedures:</a:t>
            </a:r>
          </a:p>
          <a:p>
            <a:pPr lvl="1"/>
            <a:r>
              <a:rPr lang="en-US" dirty="0" err="1" smtClean="0"/>
              <a:t>Adv</a:t>
            </a:r>
            <a:r>
              <a:rPr lang="en-US" dirty="0" smtClean="0"/>
              <a:t>: for less fit </a:t>
            </a:r>
            <a:r>
              <a:rPr lang="en-US" dirty="0" err="1" smtClean="0"/>
              <a:t>pts</a:t>
            </a:r>
            <a:r>
              <a:rPr lang="en-US" dirty="0" smtClean="0"/>
              <a:t>; short procedures;</a:t>
            </a:r>
          </a:p>
          <a:p>
            <a:pPr lvl="1"/>
            <a:r>
              <a:rPr lang="en-US" dirty="0" err="1" smtClean="0"/>
              <a:t>Disadv</a:t>
            </a:r>
            <a:r>
              <a:rPr lang="en-US" dirty="0" smtClean="0"/>
              <a:t>: high recurrence rates (</a:t>
            </a:r>
            <a:r>
              <a:rPr lang="en-US" dirty="0" err="1" smtClean="0"/>
              <a:t>upto</a:t>
            </a:r>
            <a:r>
              <a:rPr lang="en-US" dirty="0" smtClean="0"/>
              <a:t> 50%)</a:t>
            </a:r>
          </a:p>
          <a:p>
            <a:r>
              <a:rPr lang="en-US" dirty="0" smtClean="0"/>
              <a:t>Abdominal procedure:</a:t>
            </a:r>
          </a:p>
          <a:p>
            <a:pPr lvl="1"/>
            <a:r>
              <a:rPr lang="en-US" dirty="0" smtClean="0"/>
              <a:t>Laparoscopic ventral mesh </a:t>
            </a:r>
            <a:r>
              <a:rPr lang="en-US" dirty="0" err="1" smtClean="0"/>
              <a:t>rectopexy</a:t>
            </a:r>
            <a:endParaRPr lang="en-US" dirty="0" smtClean="0"/>
          </a:p>
          <a:p>
            <a:pPr lvl="1"/>
            <a:r>
              <a:rPr lang="en-US" dirty="0" smtClean="0"/>
              <a:t>Success rates around 95%</a:t>
            </a:r>
          </a:p>
          <a:p>
            <a:pPr lvl="1"/>
            <a:r>
              <a:rPr lang="en-US" dirty="0" smtClean="0"/>
              <a:t>Very low morbidity</a:t>
            </a:r>
          </a:p>
          <a:p>
            <a:pPr lvl="1"/>
            <a:r>
              <a:rPr lang="en-US" dirty="0" smtClean="0"/>
              <a:t>Usually 23 hour stay</a:t>
            </a:r>
          </a:p>
          <a:p>
            <a:pPr lvl="1"/>
            <a:r>
              <a:rPr lang="en-US" dirty="0" smtClean="0"/>
              <a:t>Gold standard of treatment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01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Hernia care</a:t>
            </a:r>
            <a:endParaRPr lang="en-US" dirty="0"/>
          </a:p>
        </p:txBody>
      </p:sp>
      <p:pic>
        <p:nvPicPr>
          <p:cNvPr id="4" name="Content Placeholder 3" descr="Hernia_fina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98" b="18198"/>
          <a:stretch>
            <a:fillRect/>
          </a:stretch>
        </p:blipFill>
        <p:spPr>
          <a:xfrm>
            <a:off x="683568" y="1700808"/>
            <a:ext cx="7772400" cy="4400128"/>
          </a:xfrm>
        </p:spPr>
      </p:pic>
    </p:spTree>
    <p:extLst>
      <p:ext uri="{BB962C8B-B14F-4D97-AF65-F5344CB8AC3E}">
        <p14:creationId xmlns:p14="http://schemas.microsoft.com/office/powerpoint/2010/main" val="354521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1143000"/>
          </a:xfrm>
        </p:spPr>
        <p:txBody>
          <a:bodyPr/>
          <a:lstStyle/>
          <a:p>
            <a:r>
              <a:rPr lang="en-US" dirty="0" smtClean="0"/>
              <a:t>Groin hernia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772400" cy="4114800"/>
          </a:xfrm>
        </p:spPr>
        <p:txBody>
          <a:bodyPr/>
          <a:lstStyle/>
          <a:p>
            <a:r>
              <a:rPr lang="en-US" dirty="0" smtClean="0"/>
              <a:t>Male&gt;female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Laparoscopic mesh repair</a:t>
            </a:r>
          </a:p>
          <a:p>
            <a:pPr marL="0" indent="0">
              <a:buNone/>
            </a:pPr>
            <a:r>
              <a:rPr lang="en-US" dirty="0" smtClean="0"/>
              <a:t>Bilateral/unilateral</a:t>
            </a:r>
          </a:p>
          <a:p>
            <a:pPr marL="0" indent="0">
              <a:buNone/>
            </a:pPr>
            <a:r>
              <a:rPr lang="en-US" dirty="0" smtClean="0"/>
              <a:t>Day case</a:t>
            </a:r>
          </a:p>
          <a:p>
            <a:pPr marL="0" indent="0">
              <a:buNone/>
            </a:pPr>
            <a:r>
              <a:rPr lang="en-US" dirty="0" smtClean="0"/>
              <a:t>Return to work 2-3 days</a:t>
            </a:r>
          </a:p>
          <a:p>
            <a:pPr marL="0" indent="0">
              <a:buNone/>
            </a:pPr>
            <a:r>
              <a:rPr lang="en-US" dirty="0" smtClean="0"/>
              <a:t>Faster recovery</a:t>
            </a:r>
          </a:p>
          <a:p>
            <a:pPr marL="0" indent="0">
              <a:buNone/>
            </a:pPr>
            <a:r>
              <a:rPr lang="en-US" dirty="0" smtClean="0"/>
              <a:t>Very low recurrence rates</a:t>
            </a:r>
          </a:p>
          <a:p>
            <a:pPr marL="0" indent="0">
              <a:buNone/>
            </a:pPr>
            <a:r>
              <a:rPr lang="en-US" dirty="0" smtClean="0"/>
              <a:t>No chronic pain issues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-</a:t>
            </a:r>
            <a:endParaRPr lang="en-US" dirty="0"/>
          </a:p>
        </p:txBody>
      </p:sp>
      <p:pic>
        <p:nvPicPr>
          <p:cNvPr id="4" name="Picture 3" descr="herni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556792"/>
            <a:ext cx="2295721" cy="205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49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rgbClr val="000000"/>
                </a:solidFill>
                <a:latin typeface="Arial" charset="0"/>
                <a:cs typeface="+mj-cs"/>
              </a:rPr>
              <a:t>Groin Hernia Care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rgbClr val="000000"/>
                </a:solidFill>
                <a:latin typeface="Arial" charset="0"/>
                <a:cs typeface="+mn-cs"/>
              </a:rPr>
              <a:t>51 female; lump in the right groin; asymptomatic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rgbClr val="000000"/>
                </a:solidFill>
                <a:latin typeface="Arial" charset="0"/>
                <a:cs typeface="+mn-cs"/>
              </a:rPr>
              <a:t>- reducible right femoral hernia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rgbClr val="000000"/>
                </a:solidFill>
                <a:latin typeface="Arial" charset="0"/>
                <a:cs typeface="+mn-cs"/>
              </a:rPr>
              <a:t>- non tender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rgbClr val="000000"/>
                </a:solidFill>
                <a:latin typeface="Arial" charset="0"/>
                <a:cs typeface="+mn-cs"/>
              </a:rPr>
              <a:t>- left side normal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rgbClr val="000000"/>
                </a:solidFill>
                <a:latin typeface="Arial" charset="0"/>
                <a:cs typeface="+mn-cs"/>
              </a:rPr>
              <a:t>Recommendation:</a:t>
            </a:r>
          </a:p>
          <a:p>
            <a:pPr marL="0" indent="0" eaLnBrk="1" hangingPunct="1">
              <a:buNone/>
              <a:defRPr/>
            </a:pPr>
            <a:r>
              <a:rPr lang="en-GB" dirty="0" smtClean="0">
                <a:solidFill>
                  <a:srgbClr val="000000"/>
                </a:solidFill>
                <a:latin typeface="Arial" charset="0"/>
                <a:cs typeface="+mn-cs"/>
              </a:rPr>
              <a:t>	Urgent referral to surgeons</a:t>
            </a:r>
          </a:p>
          <a:p>
            <a:pPr marL="0" indent="0" eaLnBrk="1" hangingPunct="1">
              <a:buNone/>
              <a:defRPr/>
            </a:pPr>
            <a:r>
              <a:rPr lang="en-GB" dirty="0" smtClean="0">
                <a:solidFill>
                  <a:schemeClr val="bg1"/>
                </a:solidFill>
                <a:latin typeface="Arial" charset="0"/>
                <a:cs typeface="+mn-cs"/>
              </a:rPr>
              <a:t>/</a:t>
            </a:r>
          </a:p>
          <a:p>
            <a:pPr marL="0" indent="0" eaLnBrk="1" hangingPunct="1">
              <a:buFontTx/>
              <a:buNone/>
              <a:defRPr/>
            </a:pPr>
            <a:endParaRPr lang="en-GB" dirty="0" smtClean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5" name="Footer Placeholder 1"/>
          <p:cNvSpPr txBox="1">
            <a:spLocks/>
          </p:cNvSpPr>
          <p:nvPr/>
        </p:nvSpPr>
        <p:spPr bwMode="auto">
          <a:xfrm>
            <a:off x="4427984" y="6281936"/>
            <a:ext cx="527186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sz="2400" i="1" dirty="0" smtClean="0">
                <a:solidFill>
                  <a:schemeClr val="bg1"/>
                </a:solidFill>
              </a:rPr>
              <a:t>The Yorkshire Colorectal Clinic</a:t>
            </a:r>
            <a:endParaRPr lang="en-GB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94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Groin hernia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26 male; lump in the left groin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;</a:t>
            </a:r>
          </a:p>
          <a:p>
            <a:pPr eaLnBrk="1" hangingPunct="1">
              <a:buFontTx/>
              <a:buChar char="-"/>
              <a:defRPr/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dull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ache; </a:t>
            </a: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found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the lump after a session at the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gym</a:t>
            </a:r>
          </a:p>
          <a:p>
            <a:pPr eaLnBrk="1" hangingPunct="1">
              <a:buFontTx/>
              <a:buChar char="-"/>
              <a:defRPr/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Further plan:</a:t>
            </a:r>
          </a:p>
          <a:p>
            <a:pPr marL="0" indent="0" eaLnBrk="1" hangingPunct="1">
              <a:buNone/>
              <a:defRPr/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   Referral to secondary care for intervention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03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Groin hernia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82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male;lump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in the right groin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;</a:t>
            </a:r>
          </a:p>
          <a:p>
            <a:pPr eaLnBrk="1" hangingPunct="1">
              <a:buFontTx/>
              <a:buChar char="-"/>
              <a:defRPr/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severe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COPD/ Angina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/other medical problems</a:t>
            </a:r>
          </a:p>
          <a:p>
            <a:pPr eaLnBrk="1" hangingPunct="1">
              <a:buFontTx/>
              <a:buChar char="-"/>
              <a:defRPr/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Asymptomatic</a:t>
            </a:r>
          </a:p>
          <a:p>
            <a:pPr eaLnBrk="1" hangingPunct="1">
              <a:buFontTx/>
              <a:buChar char="-"/>
              <a:defRPr/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Plan: discuss options with patient; conservative approach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11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Groin hernia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latin typeface="Arial" charset="0"/>
              </a:rPr>
              <a:t>46 male; lump in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both groins;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Mild discomfort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Otherwise healthy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Recommendation: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  Routine referral for surgical repair    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  (preferably laparoscopic surgeon)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ur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35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Epigastric</a:t>
            </a:r>
            <a:r>
              <a:rPr lang="en-US" dirty="0" smtClean="0"/>
              <a:t> hernia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52 f/ morbidly obese/</a:t>
            </a:r>
            <a:r>
              <a:rPr lang="en-US" dirty="0" err="1" smtClean="0"/>
              <a:t>periumbilical</a:t>
            </a:r>
            <a:r>
              <a:rPr lang="en-US" dirty="0" smtClean="0"/>
              <a:t> hernia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smtClean="0"/>
              <a:t>asymptomatic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conservative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refer if symptomatic/irreducible</a:t>
            </a:r>
          </a:p>
          <a:p>
            <a:r>
              <a:rPr lang="en-US" dirty="0" smtClean="0"/>
              <a:t>65 male symptomatic </a:t>
            </a:r>
            <a:r>
              <a:rPr lang="en-US" dirty="0" err="1" smtClean="0"/>
              <a:t>epigastric</a:t>
            </a:r>
            <a:r>
              <a:rPr lang="en-US" dirty="0" smtClean="0"/>
              <a:t> hernia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-Refer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-Open/laparoscopic repair as </a:t>
            </a:r>
            <a:r>
              <a:rPr lang="en-US" dirty="0" err="1" smtClean="0"/>
              <a:t>daycase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5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Incisional hernia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Commonplace (unfortunately)</a:t>
            </a:r>
          </a:p>
          <a:p>
            <a:endParaRPr lang="en-GB" dirty="0"/>
          </a:p>
          <a:p>
            <a:r>
              <a:rPr lang="en-GB" dirty="0" smtClean="0"/>
              <a:t>10-40% of laparotomies</a:t>
            </a:r>
          </a:p>
          <a:p>
            <a:endParaRPr lang="en-GB" dirty="0"/>
          </a:p>
          <a:p>
            <a:r>
              <a:rPr lang="en-GB" dirty="0" smtClean="0"/>
              <a:t>Beware port site hernias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-not as obvious scars</a:t>
            </a:r>
          </a:p>
          <a:p>
            <a:endParaRPr lang="en-GB" dirty="0"/>
          </a:p>
          <a:p>
            <a:r>
              <a:rPr lang="en-GB" dirty="0" smtClean="0"/>
              <a:t>Often asymptomatic</a:t>
            </a:r>
          </a:p>
          <a:p>
            <a:endParaRPr lang="en-GB" dirty="0"/>
          </a:p>
          <a:p>
            <a:r>
              <a:rPr lang="en-GB" dirty="0" smtClean="0"/>
              <a:t>Worrying symptoms: colicky pain, </a:t>
            </a:r>
            <a:r>
              <a:rPr lang="en-GB" dirty="0" err="1" smtClean="0"/>
              <a:t>Sx</a:t>
            </a:r>
            <a:r>
              <a:rPr lang="en-GB" dirty="0" smtClean="0"/>
              <a:t> of small bowel obstruction, irreducible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350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Incisional hernia: work-up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Almost always a clinical diagnosis</a:t>
            </a:r>
            <a:endParaRPr lang="en-GB" dirty="0"/>
          </a:p>
          <a:p>
            <a:r>
              <a:rPr lang="en-GB" dirty="0" smtClean="0"/>
              <a:t>USS rarely indicated- small port site hernias where doubt exists</a:t>
            </a:r>
            <a:endParaRPr lang="en-GB" dirty="0"/>
          </a:p>
          <a:p>
            <a:r>
              <a:rPr lang="en-GB" dirty="0" smtClean="0"/>
              <a:t>CT used for operative planning in more complicated cases</a:t>
            </a:r>
            <a:endParaRPr lang="en-GB" dirty="0"/>
          </a:p>
          <a:p>
            <a:r>
              <a:rPr lang="en-GB" dirty="0" smtClean="0"/>
              <a:t>Avoidance of smoking, weight reduction (BMI&lt;35, preferably&lt;30)</a:t>
            </a:r>
          </a:p>
        </p:txBody>
      </p:sp>
    </p:spTree>
    <p:extLst>
      <p:ext uri="{BB962C8B-B14F-4D97-AF65-F5344CB8AC3E}">
        <p14:creationId xmlns:p14="http://schemas.microsoft.com/office/powerpoint/2010/main" val="199968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Faecal calprotectin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Marker released by activated neutrophils (large &gt; small bowel)</a:t>
            </a:r>
          </a:p>
          <a:p>
            <a:endParaRPr lang="en-GB" dirty="0"/>
          </a:p>
          <a:p>
            <a:r>
              <a:rPr lang="en-GB" dirty="0" smtClean="0"/>
              <a:t>~£40/test</a:t>
            </a:r>
          </a:p>
          <a:p>
            <a:endParaRPr lang="en-GB" dirty="0"/>
          </a:p>
          <a:p>
            <a:r>
              <a:rPr lang="en-GB" dirty="0" smtClean="0"/>
              <a:t>Use: to help identify ‘low risk’ patients in primary care from higher risk </a:t>
            </a:r>
            <a:r>
              <a:rPr lang="en-GB" dirty="0" err="1" smtClean="0"/>
              <a:t>ie</a:t>
            </a:r>
            <a:r>
              <a:rPr lang="en-GB" dirty="0" smtClean="0"/>
              <a:t> to aid in triaging of referrals</a:t>
            </a:r>
          </a:p>
          <a:p>
            <a:endParaRPr lang="en-GB" dirty="0"/>
          </a:p>
          <a:p>
            <a:r>
              <a:rPr lang="en-GB" dirty="0" smtClean="0"/>
              <a:t>Not a diagnostic test for IBD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805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</a:t>
            </a:r>
            <a:r>
              <a:rPr lang="en-GB" dirty="0" smtClean="0"/>
              <a:t>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159924" cy="4351338"/>
          </a:xfrm>
        </p:spPr>
        <p:txBody>
          <a:bodyPr/>
          <a:lstStyle/>
          <a:p>
            <a:r>
              <a:rPr lang="en-GB" dirty="0" smtClean="0"/>
              <a:t>Manage conservatively:			</a:t>
            </a:r>
            <a:endParaRPr lang="en-GB" dirty="0"/>
          </a:p>
          <a:p>
            <a:pPr lvl="1"/>
            <a:r>
              <a:rPr lang="en-GB" dirty="0" smtClean="0"/>
              <a:t>elderly / unfit (ex </a:t>
            </a:r>
            <a:r>
              <a:rPr lang="en-GB" dirty="0" err="1" smtClean="0"/>
              <a:t>tol</a:t>
            </a:r>
            <a:r>
              <a:rPr lang="en-GB" dirty="0" smtClean="0"/>
              <a:t> &lt; 1 flight of stairs </a:t>
            </a:r>
            <a:r>
              <a:rPr lang="en-GB" dirty="0" err="1" smtClean="0"/>
              <a:t>ie</a:t>
            </a:r>
            <a:r>
              <a:rPr lang="en-GB" dirty="0" smtClean="0"/>
              <a:t> ~ fitness for laparotomy)</a:t>
            </a:r>
            <a:endParaRPr lang="en-GB" dirty="0"/>
          </a:p>
          <a:p>
            <a:r>
              <a:rPr lang="en-GB" dirty="0" smtClean="0"/>
              <a:t>Refer electively			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intermittent pain / </a:t>
            </a:r>
            <a:r>
              <a:rPr lang="en-GB" dirty="0" err="1" smtClean="0"/>
              <a:t>Sx</a:t>
            </a:r>
            <a:r>
              <a:rPr lang="en-GB" dirty="0" smtClean="0"/>
              <a:t> of SBO</a:t>
            </a:r>
            <a:endParaRPr lang="en-GB" dirty="0"/>
          </a:p>
          <a:p>
            <a:r>
              <a:rPr lang="en-GB" dirty="0" smtClean="0"/>
              <a:t>Refer acutely:						-recent onset, constant </a:t>
            </a:r>
            <a:r>
              <a:rPr lang="en-GB" dirty="0" err="1" smtClean="0"/>
              <a:t>Sx</a:t>
            </a:r>
            <a:r>
              <a:rPr lang="en-GB" dirty="0" smtClean="0"/>
              <a:t> of SBO		-painful, irreducible hernias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49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we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Determine appropriateness / fitness</a:t>
            </a:r>
          </a:p>
          <a:p>
            <a:r>
              <a:rPr lang="en-GB" dirty="0" smtClean="0"/>
              <a:t>Borderline fitness &gt; refer for appliance</a:t>
            </a:r>
          </a:p>
          <a:p>
            <a:r>
              <a:rPr lang="en-GB" dirty="0" smtClean="0"/>
              <a:t>Fit:								-role for laparoscopic incisional hernia limited				</a:t>
            </a:r>
          </a:p>
          <a:p>
            <a:r>
              <a:rPr lang="en-GB" dirty="0" smtClean="0"/>
              <a:t>-try and obtain </a:t>
            </a:r>
            <a:r>
              <a:rPr lang="en-GB" dirty="0" err="1" smtClean="0"/>
              <a:t>musculo-fascial</a:t>
            </a:r>
            <a:r>
              <a:rPr lang="en-GB" dirty="0" smtClean="0"/>
              <a:t> apposition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-mesh mandatory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2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35707"/>
            <a:ext cx="7886700" cy="1325563"/>
          </a:xfrm>
        </p:spPr>
        <p:txBody>
          <a:bodyPr/>
          <a:lstStyle/>
          <a:p>
            <a:r>
              <a:rPr lang="en-GB" dirty="0" smtClean="0"/>
              <a:t>Complications of incisional hernia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671" y="1359075"/>
            <a:ext cx="7951679" cy="4817889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Skin edge necrosis / wound infection							-</a:t>
            </a:r>
            <a:r>
              <a:rPr lang="en-GB" dirty="0" err="1" smtClean="0"/>
              <a:t>Abx</a:t>
            </a:r>
            <a:r>
              <a:rPr lang="en-GB" dirty="0" smtClean="0"/>
              <a:t> +/- debride edges</a:t>
            </a:r>
          </a:p>
          <a:p>
            <a:endParaRPr lang="en-GB" dirty="0" smtClean="0"/>
          </a:p>
          <a:p>
            <a:r>
              <a:rPr lang="en-GB" dirty="0" smtClean="0"/>
              <a:t>Seroma / </a:t>
            </a:r>
            <a:r>
              <a:rPr lang="en-GB" dirty="0" err="1" smtClean="0"/>
              <a:t>liquified</a:t>
            </a:r>
            <a:r>
              <a:rPr lang="en-GB" dirty="0" smtClean="0"/>
              <a:t> haematoma								-aspirate or USS guided drain to confirm &amp; allow drainage</a:t>
            </a:r>
          </a:p>
          <a:p>
            <a:endParaRPr lang="en-GB" dirty="0" smtClean="0"/>
          </a:p>
          <a:p>
            <a:r>
              <a:rPr lang="en-GB" dirty="0" smtClean="0"/>
              <a:t>Chest infection										-analgesia, nebs, </a:t>
            </a:r>
            <a:r>
              <a:rPr lang="en-GB" dirty="0" err="1" smtClean="0"/>
              <a:t>ABx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Superficial wound dehiscence								-dressings / negative pressure therapy</a:t>
            </a:r>
          </a:p>
          <a:p>
            <a:endParaRPr lang="en-GB" dirty="0"/>
          </a:p>
          <a:p>
            <a:r>
              <a:rPr lang="en-GB" dirty="0" smtClean="0"/>
              <a:t>Bowel injury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40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Yorkshire Colorectal Clinic</a:t>
            </a:r>
            <a:br>
              <a:rPr lang="en-US" b="1" dirty="0" smtClean="0">
                <a:solidFill>
                  <a:srgbClr val="000000"/>
                </a:solidFill>
              </a:rPr>
            </a:br>
            <a:r>
              <a:rPr lang="en-US" b="1" dirty="0" smtClean="0">
                <a:solidFill>
                  <a:srgbClr val="000000"/>
                </a:solidFill>
              </a:rPr>
              <a:t>Spire Leeds Hospital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err="1" smtClean="0"/>
              <a:t>Mr</a:t>
            </a:r>
            <a:r>
              <a:rPr lang="en-US" b="1" i="1" dirty="0" smtClean="0"/>
              <a:t> Sushil Maslekar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Phone</a:t>
            </a:r>
            <a:r>
              <a:rPr lang="en-US" dirty="0">
                <a:solidFill>
                  <a:srgbClr val="000000"/>
                </a:solidFill>
              </a:rPr>
              <a:t>: 07879068274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Liz Power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      0113 2185931</a:t>
            </a:r>
          </a:p>
          <a:p>
            <a:pPr marL="0" indent="0">
              <a:buNone/>
            </a:pPr>
            <a:r>
              <a:rPr lang="en-US" b="1" dirty="0" err="1" smtClean="0"/>
              <a:t>Mr</a:t>
            </a:r>
            <a:r>
              <a:rPr lang="en-US" b="1" dirty="0" smtClean="0"/>
              <a:t> </a:t>
            </a:r>
            <a:r>
              <a:rPr lang="en-US" b="1" dirty="0"/>
              <a:t>Ian </a:t>
            </a:r>
            <a:r>
              <a:rPr lang="en-US" b="1" dirty="0" err="1"/>
              <a:t>Botterill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Phone: 07786250670</a:t>
            </a:r>
          </a:p>
          <a:p>
            <a:pPr marL="0" indent="0">
              <a:buNone/>
            </a:pPr>
            <a:r>
              <a:rPr lang="en-US" dirty="0"/>
              <a:t>Kelley Hartley   0113 2185668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dirty="0" smtClean="0"/>
              <a:t>    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1990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25yr female</a:t>
            </a:r>
          </a:p>
          <a:p>
            <a:r>
              <a:rPr lang="en-GB" dirty="0" err="1" smtClean="0"/>
              <a:t>Occ</a:t>
            </a:r>
            <a:r>
              <a:rPr lang="en-GB" dirty="0" smtClean="0"/>
              <a:t> loose &amp; stool bloating</a:t>
            </a:r>
          </a:p>
          <a:p>
            <a:r>
              <a:rPr lang="en-GB" dirty="0" smtClean="0"/>
              <a:t>Related to anxiety</a:t>
            </a:r>
          </a:p>
          <a:p>
            <a:r>
              <a:rPr lang="en-GB" dirty="0" smtClean="0"/>
              <a:t>No dietary factors, foreign travel, contacts</a:t>
            </a:r>
          </a:p>
          <a:p>
            <a:endParaRPr lang="en-GB" dirty="0" smtClean="0"/>
          </a:p>
          <a:p>
            <a:r>
              <a:rPr lang="en-GB" dirty="0" smtClean="0"/>
              <a:t>Bloods?</a:t>
            </a:r>
          </a:p>
          <a:p>
            <a:r>
              <a:rPr lang="en-GB" dirty="0" smtClean="0"/>
              <a:t>Stool culture?</a:t>
            </a:r>
          </a:p>
          <a:p>
            <a:r>
              <a:rPr lang="en-GB" dirty="0" smtClean="0"/>
              <a:t>Faecal calprotectin?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944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Bloods N</a:t>
            </a:r>
          </a:p>
          <a:p>
            <a:r>
              <a:rPr lang="en-GB" dirty="0" err="1" smtClean="0"/>
              <a:t>tTG</a:t>
            </a:r>
            <a:r>
              <a:rPr lang="en-GB" dirty="0" smtClean="0"/>
              <a:t> N</a:t>
            </a:r>
          </a:p>
          <a:p>
            <a:r>
              <a:rPr lang="en-GB" dirty="0" smtClean="0"/>
              <a:t>Stool culture normal</a:t>
            </a:r>
          </a:p>
          <a:p>
            <a:r>
              <a:rPr lang="en-GB" dirty="0" smtClean="0"/>
              <a:t>Calprotectin ~50-100</a:t>
            </a:r>
          </a:p>
          <a:p>
            <a:endParaRPr lang="en-GB" dirty="0"/>
          </a:p>
          <a:p>
            <a:r>
              <a:rPr lang="en-GB" dirty="0" smtClean="0"/>
              <a:t>Management?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42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Occult Rectal Prolapse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Occult Rectal Prolapse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Occult Rectal Prolapse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Obstructed Defaecation Syndrome (ODS)&amp;quot;&quot;/&gt;&lt;property id=&quot;20307&quot; value=&quot;279&quot;/&gt;&lt;/object&gt;&lt;object type=&quot;3&quot; unique_id=&quot;10008&quot;&gt;&lt;property id=&quot;20148&quot; value=&quot;5&quot;/&gt;&lt;property id=&quot;20300&quot; value=&quot;Slide 5 - &amp;quot;Occult Rectal Prolapse&amp;quot;&quot;/&gt;&lt;property id=&quot;20307&quot; value=&quot;259&quot;/&gt;&lt;/object&gt;&lt;object type=&quot;3&quot; unique_id=&quot;10009&quot;&gt;&lt;property id=&quot;20148&quot; value=&quot;5&quot;/&gt;&lt;property id=&quot;20300&quot; value=&quot;Slide 6 - &amp;quot;A unifying theory for ODS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Rectal Redundancy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Rectocele &amp;amp; Internal Prolapse&amp;quot;&quot;/&gt;&lt;property id=&quot;20307&quot; value=&quot;264&quot;/&gt;&lt;/object&gt;&lt;object type=&quot;3&quot; unique_id=&quot;10012&quot;&gt;&lt;property id=&quot;20148&quot; value=&quot;5&quot;/&gt;&lt;property id=&quot;20300&quot; value=&quot;Slide 9 - &amp;quot;Rectal Redundancy&amp;quot;&quot;/&gt;&lt;property id=&quot;20307&quot; value=&quot;263&quot;/&gt;&lt;/object&gt;&lt;object type=&quot;3&quot; unique_id=&quot;10013&quot;&gt;&lt;property id=&quot;20148&quot; value=&quot;5&quot;/&gt;&lt;property id=&quot;20300&quot; value=&quot;Slide 10 - &amp;quot;Rectal Redundancy&amp;quot;&quot;/&gt;&lt;property id=&quot;20307&quot; value=&quot;265&quot;/&gt;&lt;/object&gt;&lt;object type=&quot;3&quot; unique_id=&quot;10014&quot;&gt;&lt;property id=&quot;20148&quot; value=&quot;5&quot;/&gt;&lt;property id=&quot;20300&quot; value=&quot;Slide 11 - &amp;quot;Enterocele&amp;quot;&quot;/&gt;&lt;property id=&quot;20307&quot; value=&quot;266&quot;/&gt;&lt;/object&gt;&lt;object type=&quot;3&quot; unique_id=&quot;10015&quot;&gt;&lt;property id=&quot;20148&quot; value=&quot;5&quot;/&gt;&lt;property id=&quot;20300&quot; value=&quot;Slide 12 - &amp;quot;Enterocele&amp;quot;&quot;/&gt;&lt;property id=&quot;20307&quot; value=&quot;267&quot;/&gt;&lt;/object&gt;&lt;object type=&quot;3&quot; unique_id=&quot;10016&quot;&gt;&lt;property id=&quot;20148&quot; value=&quot;5&quot;/&gt;&lt;property id=&quot;20300&quot; value=&quot;Slide 13 - &amp;quot;Concept&amp;quot;&quot;/&gt;&lt;property id=&quot;20307&quot; value=&quot;286&quot;/&gt;&lt;/object&gt;&lt;object type=&quot;3&quot; unique_id=&quot;10017&quot;&gt;&lt;property id=&quot;20148&quot; value=&quot;5&quot;/&gt;&lt;property id=&quot;20300&quot; value=&quot;Slide 14 - &amp;quot;STARR Procedure&amp;#x0D;&amp;#x0A;Stapled Transanal Rectal Resection&amp;quot;&quot;/&gt;&lt;property id=&quot;20307&quot; value=&quot;280&quot;/&gt;&lt;/object&gt;&lt;object type=&quot;3&quot; unique_id=&quot;10018&quot;&gt;&lt;property id=&quot;20148&quot; value=&quot;5&quot;/&gt;&lt;property id=&quot;20300&quot; value=&quot;Slide 15 - &amp;quot;Transtar stapler&amp;quot;&quot;/&gt;&lt;property id=&quot;20307&quot; value=&quot;269&quot;/&gt;&lt;/object&gt;&lt;object type=&quot;3&quot; unique_id=&quot;10019&quot;&gt;&lt;property id=&quot;20148&quot; value=&quot;5&quot;/&gt;&lt;property id=&quot;20300&quot; value=&quot;Slide 16 - &amp;quot;Transtar procedure&amp;quot;&quot;/&gt;&lt;property id=&quot;20307&quot; value=&quot;270&quot;/&gt;&lt;/object&gt;&lt;object type=&quot;3&quot; unique_id=&quot;10020&quot;&gt;&lt;property id=&quot;20148&quot; value=&quot;5&quot;/&gt;&lt;property id=&quot;20300&quot; value=&quot;Slide 17 - &amp;quot;Transtar procedure&amp;quot;&quot;/&gt;&lt;property id=&quot;20307&quot; value=&quot;271&quot;/&gt;&lt;/object&gt;&lt;object type=&quot;3&quot; unique_id=&quot;10021&quot;&gt;&lt;property id=&quot;20148&quot; value=&quot;5&quot;/&gt;&lt;property id=&quot;20300&quot; value=&quot;Slide 18 - &amp;quot;Transtar procedure&amp;quot;&quot;/&gt;&lt;property id=&quot;20307&quot; value=&quot;272&quot;/&gt;&lt;/object&gt;&lt;object type=&quot;3&quot; unique_id=&quot;10022&quot;&gt;&lt;property id=&quot;20148&quot; value=&quot;5&quot;/&gt;&lt;property id=&quot;20300&quot; value=&quot;Slide 19 - &amp;quot;Transtar procedure&amp;quot;&quot;/&gt;&lt;property id=&quot;20307&quot; value=&quot;273&quot;/&gt;&lt;/object&gt;&lt;object type=&quot;3&quot; unique_id=&quot;10023&quot;&gt;&lt;property id=&quot;20148&quot; value=&quot;5&quot;/&gt;&lt;property id=&quot;20300&quot; value=&quot;Slide 20 - &amp;quot;Transtar procedure&amp;quot;&quot;/&gt;&lt;property id=&quot;20307&quot; value=&quot;274&quot;/&gt;&lt;/object&gt;&lt;object type=&quot;3&quot; unique_id=&quot;10024&quot;&gt;&lt;property id=&quot;20148&quot; value=&quot;5&quot;/&gt;&lt;property id=&quot;20300&quot; value=&quot;Slide 21 - &amp;quot;Transtar procedure&amp;quot;&quot;/&gt;&lt;property id=&quot;20307&quot; value=&quot;275&quot;/&gt;&lt;/object&gt;&lt;object type=&quot;3&quot; unique_id=&quot;10025&quot;&gt;&lt;property id=&quot;20148&quot; value=&quot;5&quot;/&gt;&lt;property id=&quot;20300&quot; value=&quot;Slide 22 - &amp;quot;Transtar procedure&amp;quot;&quot;/&gt;&lt;property id=&quot;20307&quot; value=&quot;276&quot;/&gt;&lt;/object&gt;&lt;object type=&quot;3&quot; unique_id=&quot;10026&quot;&gt;&lt;property id=&quot;20148&quot; value=&quot;5&quot;/&gt;&lt;property id=&quot;20300&quot; value=&quot;Slide 23 - &amp;quot;Transtar procedure&amp;quot;&quot;/&gt;&lt;property id=&quot;20307&quot; value=&quot;277&quot;/&gt;&lt;/object&gt;&lt;object type=&quot;3&quot; unique_id=&quot;10027&quot;&gt;&lt;property id=&quot;20148&quot; value=&quot;5&quot;/&gt;&lt;property id=&quot;20300&quot; value=&quot;Slide 24 - &amp;quot;Transtar procedure&amp;quot;&quot;/&gt;&lt;property id=&quot;20307&quot; value=&quot;284&quot;/&gt;&lt;/object&gt;&lt;object type=&quot;3&quot; unique_id=&quot;10028&quot;&gt;&lt;property id=&quot;20148&quot; value=&quot;5&quot;/&gt;&lt;property id=&quot;20300&quot; value=&quot;Slide 25 - &amp;quot;Transtar procedure&amp;quot;&quot;/&gt;&lt;property id=&quot;20307&quot; value=&quot;285&quot;/&gt;&lt;/object&gt;&lt;object type=&quot;3&quot; unique_id=&quot;10029&quot;&gt;&lt;property id=&quot;20148&quot; value=&quot;5&quot;/&gt;&lt;property id=&quot;20300&quot; value=&quot;Slide 26 - &amp;quot;Summary&amp;quot;&quot;/&gt;&lt;property id=&quot;20307&quot; value=&quot;278&quot;/&gt;&lt;/object&gt;&lt;object type=&quot;3&quot; unique_id=&quot;10030&quot;&gt;&lt;property id=&quot;20148&quot; value=&quot;5&quot;/&gt;&lt;property id=&quot;20300&quot; value=&quot;Slide 27 - &amp;quot;Internal Rectal Prolapse&amp;quot;&quot;/&gt;&lt;property id=&quot;20307&quot; value=&quot;281&quot;/&gt;&lt;/object&gt;&lt;object type=&quot;3&quot; unique_id=&quot;10031&quot;&gt;&lt;property id=&quot;20148&quot; value=&quot;5&quot;/&gt;&lt;property id=&quot;20300&quot; value=&quot;Slide 28 - &amp;quot;Internal Rectal Prolapse&amp;quot;&quot;/&gt;&lt;property id=&quot;20307&quot; value=&quot;282&quot;/&gt;&lt;/object&gt;&lt;object type=&quot;3&quot; unique_id=&quot;10032&quot;&gt;&lt;property id=&quot;20148&quot; value=&quot;5&quot;/&gt;&lt;property id=&quot;20300&quot; value=&quot;Slide 29 - &amp;quot;Internal Rectal Prolapse&amp;quot;&quot;/&gt;&lt;property id=&quot;20307&quot; value=&quot;283&quot;/&gt;&lt;/object&gt;&lt;/object&gt;&lt;/object&gt;&lt;/database&gt;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3708</TotalTime>
  <Words>1768</Words>
  <Application>Microsoft Office PowerPoint</Application>
  <PresentationFormat>On-screen Show (4:3)</PresentationFormat>
  <Paragraphs>562</Paragraphs>
  <Slides>73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4" baseType="lpstr">
      <vt:lpstr>Default Design</vt:lpstr>
      <vt:lpstr>Everything there is to know about colorectal disease and hernia</vt:lpstr>
      <vt:lpstr>Altered bowel habit</vt:lpstr>
      <vt:lpstr>Family history</vt:lpstr>
      <vt:lpstr>How to approach FHx issues</vt:lpstr>
      <vt:lpstr>What is done with patients with a FHx?</vt:lpstr>
      <vt:lpstr>New 2WW bowel cancer referral guidelines</vt:lpstr>
      <vt:lpstr>Faecal calprotectin</vt:lpstr>
      <vt:lpstr>Case example</vt:lpstr>
      <vt:lpstr>Further management</vt:lpstr>
      <vt:lpstr>Bowel cancer screening (for population)</vt:lpstr>
      <vt:lpstr>Pros &amp; cons of screening</vt:lpstr>
      <vt:lpstr>IBD &amp; other forms of colitis</vt:lpstr>
      <vt:lpstr>Colonoscopy:</vt:lpstr>
      <vt:lpstr>Flexible sigmoidoscopy</vt:lpstr>
      <vt:lpstr>CT colon</vt:lpstr>
      <vt:lpstr>Drugs for acute UC in primary care</vt:lpstr>
      <vt:lpstr>Proctitis (UC or CD)</vt:lpstr>
      <vt:lpstr>IBS &amp; other bowel diseases</vt:lpstr>
      <vt:lpstr>Drugs for maintenance of UC</vt:lpstr>
      <vt:lpstr>Drug side effects</vt:lpstr>
      <vt:lpstr>Enhanced recovery after surgery ‘ERAS’</vt:lpstr>
      <vt:lpstr>Concern post ERAS</vt:lpstr>
      <vt:lpstr>Bowel cancer</vt:lpstr>
      <vt:lpstr>Bowel cancer</vt:lpstr>
      <vt:lpstr>Overactive stoma in primary care</vt:lpstr>
      <vt:lpstr>Bowel cancer follow up</vt:lpstr>
      <vt:lpstr>Approach to rectal bleeding in the primary care</vt:lpstr>
      <vt:lpstr>Rectal bleeding</vt:lpstr>
      <vt:lpstr>Other Causes</vt:lpstr>
      <vt:lpstr>Rectal Bleeding-  What’s dangerous??</vt:lpstr>
      <vt:lpstr>2wk Fast track referral </vt:lpstr>
      <vt:lpstr>Routine Referral/Investigate if:</vt:lpstr>
      <vt:lpstr>Approach to pr bleeding</vt:lpstr>
      <vt:lpstr>Approach</vt:lpstr>
      <vt:lpstr>Refer if :</vt:lpstr>
      <vt:lpstr>What else is dangerous?  Anal Cancer</vt:lpstr>
      <vt:lpstr>What’s not dangerous? Anorectal causes of rectal bleeding</vt:lpstr>
      <vt:lpstr>Approach</vt:lpstr>
      <vt:lpstr>Rectal bleeding</vt:lpstr>
      <vt:lpstr>Conservative management</vt:lpstr>
      <vt:lpstr>Haemorrhoids</vt:lpstr>
      <vt:lpstr>Treatment options</vt:lpstr>
      <vt:lpstr>Treatment options</vt:lpstr>
      <vt:lpstr>Haemorrhoids (MY  APPROACH)</vt:lpstr>
      <vt:lpstr>Anal Fissures</vt:lpstr>
      <vt:lpstr>Refer if:</vt:lpstr>
      <vt:lpstr>‘Itchy Bottom’</vt:lpstr>
      <vt:lpstr>Itchy Bottom</vt:lpstr>
      <vt:lpstr>Treatment</vt:lpstr>
      <vt:lpstr>Incontinence</vt:lpstr>
      <vt:lpstr>Principles of management</vt:lpstr>
      <vt:lpstr>Incontinence</vt:lpstr>
      <vt:lpstr>Refer if:</vt:lpstr>
      <vt:lpstr>Investigations</vt:lpstr>
      <vt:lpstr>Surgical options </vt:lpstr>
      <vt:lpstr>GATEKEEPER PROCEDURE </vt:lpstr>
      <vt:lpstr>Sacral Nerve Modulation</vt:lpstr>
      <vt:lpstr>Obstructed defecation syndrome</vt:lpstr>
      <vt:lpstr>Rectal prolapse</vt:lpstr>
      <vt:lpstr>What we can do?</vt:lpstr>
      <vt:lpstr>Hernia care</vt:lpstr>
      <vt:lpstr>Groin hernia care</vt:lpstr>
      <vt:lpstr>Groin Hernia Care</vt:lpstr>
      <vt:lpstr>Groin hernia care</vt:lpstr>
      <vt:lpstr>Groin hernia care</vt:lpstr>
      <vt:lpstr>Groin hernia care</vt:lpstr>
      <vt:lpstr>Epigastric hernia</vt:lpstr>
      <vt:lpstr>Incisional hernia</vt:lpstr>
      <vt:lpstr>Incisional hernia: work-up</vt:lpstr>
      <vt:lpstr>Management</vt:lpstr>
      <vt:lpstr>What do we do?</vt:lpstr>
      <vt:lpstr>Complications of incisional hernia</vt:lpstr>
      <vt:lpstr>Yorkshire Colorectal Clinic Spire Leeds Hospital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FLEAR, Joanne D</dc:creator>
  <cp:lastModifiedBy>FLEAR, Joanne D</cp:lastModifiedBy>
  <cp:revision>69</cp:revision>
  <dcterms:created xsi:type="dcterms:W3CDTF">1601-01-01T00:00:00Z</dcterms:created>
  <dcterms:modified xsi:type="dcterms:W3CDTF">2016-05-09T09:17:00Z</dcterms:modified>
</cp:coreProperties>
</file>